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4"/>
    <p:sldMasterId id="2147484266" r:id="rId5"/>
  </p:sldMasterIdLst>
  <p:notesMasterIdLst>
    <p:notesMasterId r:id="rId27"/>
  </p:notesMasterIdLst>
  <p:handoutMasterIdLst>
    <p:handoutMasterId r:id="rId28"/>
  </p:handoutMasterIdLst>
  <p:sldIdLst>
    <p:sldId id="821" r:id="rId6"/>
    <p:sldId id="892" r:id="rId7"/>
    <p:sldId id="2147375856" r:id="rId8"/>
    <p:sldId id="2147375896" r:id="rId9"/>
    <p:sldId id="3803" r:id="rId10"/>
    <p:sldId id="2147375900" r:id="rId11"/>
    <p:sldId id="3820" r:id="rId12"/>
    <p:sldId id="2147375899" r:id="rId13"/>
    <p:sldId id="2147375857" r:id="rId14"/>
    <p:sldId id="2147375897" r:id="rId15"/>
    <p:sldId id="2147375898" r:id="rId16"/>
    <p:sldId id="2147375884" r:id="rId17"/>
    <p:sldId id="2147375858" r:id="rId18"/>
    <p:sldId id="2147375812" r:id="rId19"/>
    <p:sldId id="2147375888" r:id="rId20"/>
    <p:sldId id="2147375828" r:id="rId21"/>
    <p:sldId id="2147375817" r:id="rId22"/>
    <p:sldId id="2147375890" r:id="rId23"/>
    <p:sldId id="2147375889" r:id="rId24"/>
    <p:sldId id="2147375891" r:id="rId25"/>
    <p:sldId id="2147375887" r:id="rId26"/>
  </p:sldIdLst>
  <p:sldSz cx="9144000" cy="5143500" type="screen16x9"/>
  <p:notesSz cx="6797675" cy="9926638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F61FFF-3BEE-40BE-9A9F-9C4538098E79}">
          <p14:sldIdLst>
            <p14:sldId id="821"/>
            <p14:sldId id="892"/>
            <p14:sldId id="2147375856"/>
            <p14:sldId id="2147375896"/>
            <p14:sldId id="3803"/>
            <p14:sldId id="2147375900"/>
            <p14:sldId id="3820"/>
            <p14:sldId id="2147375899"/>
            <p14:sldId id="2147375857"/>
            <p14:sldId id="2147375897"/>
            <p14:sldId id="2147375898"/>
            <p14:sldId id="2147375884"/>
            <p14:sldId id="2147375858"/>
            <p14:sldId id="2147375812"/>
            <p14:sldId id="2147375888"/>
            <p14:sldId id="2147375828"/>
            <p14:sldId id="2147375817"/>
            <p14:sldId id="2147375890"/>
            <p14:sldId id="2147375889"/>
            <p14:sldId id="2147375891"/>
            <p14:sldId id="21473758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99B0A-F4A0-C989-E9C2-5041E4D73629}" name="Kevin Meskens" initials="" userId="S::kevinmeskens@seiyaconsult.onmicrosoft.com::62888eed-6a7b-47ea-9766-a166b40ff415" providerId="AD"/>
  <p188:author id="{A17130C3-9F75-7C68-CB89-6514902F9D3C}" name="Ugo Voisin" initials="UV" userId="S::ugovoisin@seiyaconsult.onmicrosoft.com::09600dc3-0395-4dee-837b-9577362e698b" providerId="AD"/>
  <p188:author id="{F51632F6-B4E8-3C38-4974-132E8799864B}" name="Jules Groseil" initials="JG" userId="S::jules.groseil@seiyaconsult.onmicrosoft.com::08747557-d4ab-447b-ba16-0ce4968135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e Slater" initials="SS" lastIdx="24" clrIdx="0"/>
  <p:cmAuthor id="1" name="alex" initials="a" lastIdx="19" clrIdx="1"/>
  <p:cmAuthor id="2" name="Nick Asselin-Miller" initials="NA" lastIdx="10" clrIdx="2"/>
  <p:cmAuthor id="3" name="Celine Cluzel" initials="CC" lastIdx="1" clrIdx="3"/>
  <p:cmAuthor id="4" name="Christopher Fernandes" initials="CF" lastIdx="64" clrIdx="4">
    <p:extLst>
      <p:ext uri="{19B8F6BF-5375-455C-9EA6-DF929625EA0E}">
        <p15:presenceInfo xmlns:p15="http://schemas.microsoft.com/office/powerpoint/2012/main" userId="Christopher Fernand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00B8"/>
    <a:srgbClr val="00B0F0"/>
    <a:srgbClr val="7C45A4"/>
    <a:srgbClr val="E9C400"/>
    <a:srgbClr val="CC9A0E"/>
    <a:srgbClr val="FF9300"/>
    <a:srgbClr val="FF14BC"/>
    <a:srgbClr val="6F7E94"/>
    <a:srgbClr val="6E7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9E023-A632-D34C-A156-6410873706B0}" v="180" dt="2025-01-10T11:24:07.608"/>
    <p1510:client id="{F68EDDA3-EF43-1443-A2CF-872331DECBAD}" v="1884" dt="2025-01-10T11:20:08.77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83983"/>
  </p:normalViewPr>
  <p:slideViewPr>
    <p:cSldViewPr snapToGrid="0">
      <p:cViewPr varScale="1">
        <p:scale>
          <a:sx n="71" d="100"/>
          <a:sy n="71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eiyaconsult.sharepoint.com/sites/SeiyaBUConsulting/Documents%20partages/General/03-Affaires%20en%20cours/AF202302-01-CO-Valle&#769;e%20de%20Seine/5_Mission/2_Etat%20des%20lieux/Cartographie%20des%20projets/Valle&#769;e%20de%20Seine_Cartographie%20des%20projet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iyaconsult.sharepoint.com/sites/SeiyaBUConsulting/Documents%20partages/General/03-Affaires%20en%20cours/AF202302-01-CO-Valle&#769;e%20de%20Seine/5_Mission/3_Sche&#769;ma%20ope&#769;rationnel%20interre&#769;gional/Maillage%20infrastructures/VDS%20propre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iyaconsult.sharepoint.com/sites/SeiyaBUConsulting/Documents%20partages/General/03-Affaires%20en%20cours/AF202302-01-CO-Valle&#769;e%20de%20Seine/5_Mission/3_Sche&#769;ma%20ope&#769;rationnel%20interre&#769;gional/Maillage%20infrastructures/VDS%20propre%20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iyaconsult.sharepoint.com/sites/SeiyaBUConsulting/Documents%20partages/General/03-Affaires%20en%20cours/AF202302-01-CO-Valle&#769;e%20de%20Seine/5_Mission/3_Sche&#769;ma%20ope&#769;rationnel%20interre&#769;gional/Maillage%20infrastructures/VDS%20propre%20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iyaconsult.sharepoint.com/sites/SeiyaBUConsulting/Documents%20partages/General/03-Affaires%20en%20cours/AF202302-01-CO-Valle&#769;e%20de%20Seine/5_Mission/3_Sche&#769;ma%20ope&#769;rationnel%20interre&#769;gional/Maillage%20infrastructures/VDS%20propre%20V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iyaconsult.sharepoint.com/sites/SeiyaBUConsulting/Documents%20partages/General/03-Affaires%20en%20cours/AF202302-01-CO-Valle&#769;e%20de%20Seine/5_Mission/3_Sche&#769;ma%20ope&#769;rationnel%20interre&#769;gional/Maillage%20infrastructures/VDS%20propre%20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iyaconsult.sharepoint.com/sites/SeiyaBUConsulting/Documents%20partages/General/03-Affaires%20en%20cours/AF202302-01-CO-Valle&#769;e%20de%20Seine/5_Mission/3_Sche&#769;ma%20ope&#769;rationnel%20interre&#769;gional/Maillage%20infrastructures/VDS%20propre%20V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iyaconsult.sharepoint.com/sites/SeiyaBUConsulting/Documents%20partages/General/03-Affaires%20en%20cours/AF202302-01-CO-Valle&#769;e%20de%20Seine/5_Mission/3_Sche&#769;ma%20ope&#769;rationnel%20interre&#769;gional/Maillage%20infrastructures/VDS%20propre%20V3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iyaconsult.sharepoint.com/sites/SeiyaBUConsulting/Documents%20partages/General/03-Affaires%20en%20cours/AF202302-01-CO-Valle&#769;e%20de%20Seine/5_Mission/3_Sche&#769;ma%20ope&#769;rationnel%20interre&#769;gional/Maillage%20infrastructures/VDS%20propre%20V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09286144571703"/>
          <c:y val="9.7140156054933008E-2"/>
          <c:w val="0.80149238321436012"/>
          <c:h val="0.70395435974342124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'[Vallée de Seine_Cartographie des projets V2_27102023.xlsx]Synthese production VdS'!$I$8</c:f>
              <c:strCache>
                <c:ptCount val="1"/>
                <c:pt idx="0">
                  <c:v>Normandie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'[Vallée de Seine_Cartographie des projets V2_27102023.xlsx]Synthese production VdS'!$J$3:$Q$3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numCache>
            </c:numRef>
          </c:cat>
          <c:val>
            <c:numRef>
              <c:f>'[Vallée de Seine_Cartographie des projets V2_27102023.xlsx]Synthese production VdS'!$J$8:$Q$8</c:f>
              <c:numCache>
                <c:formatCode>General</c:formatCode>
                <c:ptCount val="8"/>
                <c:pt idx="0">
                  <c:v>0</c:v>
                </c:pt>
                <c:pt idx="1">
                  <c:v>0.29199999999999998</c:v>
                </c:pt>
                <c:pt idx="2">
                  <c:v>0.29199999999999998</c:v>
                </c:pt>
                <c:pt idx="3">
                  <c:v>29.783999999999999</c:v>
                </c:pt>
                <c:pt idx="4">
                  <c:v>29.783999999999999</c:v>
                </c:pt>
                <c:pt idx="5">
                  <c:v>29.783999999999999</c:v>
                </c:pt>
                <c:pt idx="6">
                  <c:v>117.38399999999999</c:v>
                </c:pt>
                <c:pt idx="7">
                  <c:v>131.98399999999998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1-6F49-8C83-CAB61FDFF043}"/>
            </c:ext>
          </c:extLst>
        </c:ser>
        <c:ser>
          <c:idx val="5"/>
          <c:order val="1"/>
          <c:tx>
            <c:strRef>
              <c:f>'[Vallée de Seine_Cartographie des projets V2_27102023.xlsx]Synthese production VdS'!$I$9</c:f>
              <c:strCache>
                <c:ptCount val="1"/>
                <c:pt idx="0">
                  <c:v>Île-de-France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'[Vallée de Seine_Cartographie des projets V2_27102023.xlsx]Synthese production VdS'!$J$3:$Q$3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numCache>
            </c:numRef>
          </c:cat>
          <c:val>
            <c:numRef>
              <c:f>'[Vallée de Seine_Cartographie des projets V2_27102023.xlsx]Synthese production VdS'!$J$9:$Q$9</c:f>
              <c:numCache>
                <c:formatCode>General</c:formatCode>
                <c:ptCount val="8"/>
                <c:pt idx="0">
                  <c:v>0.51100000000000001</c:v>
                </c:pt>
                <c:pt idx="1">
                  <c:v>2.92</c:v>
                </c:pt>
                <c:pt idx="2">
                  <c:v>5.84</c:v>
                </c:pt>
                <c:pt idx="3">
                  <c:v>6.57</c:v>
                </c:pt>
                <c:pt idx="4">
                  <c:v>9.49</c:v>
                </c:pt>
                <c:pt idx="5">
                  <c:v>9.782</c:v>
                </c:pt>
                <c:pt idx="6">
                  <c:v>9.782</c:v>
                </c:pt>
                <c:pt idx="7">
                  <c:v>10.0448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1-6F49-8C83-CAB61FDFF043}"/>
            </c:ext>
          </c:extLst>
        </c:ser>
        <c:ser>
          <c:idx val="0"/>
          <c:order val="2"/>
          <c:tx>
            <c:strRef>
              <c:f>'[Vallée de Seine_Cartographie des projets V2_27102023.xlsx]Synthese production VdS'!$I$10</c:f>
              <c:strCache>
                <c:ptCount val="1"/>
                <c:pt idx="0">
                  <c:v>Île-de-France (H2 non électrolytique)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'[Vallée de Seine_Cartographie des projets V2_27102023.xlsx]Synthese production VdS'!$J$3:$Q$3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numCache>
            </c:numRef>
          </c:cat>
          <c:val>
            <c:numRef>
              <c:f>'[Vallée de Seine_Cartographie des projets V2_27102023.xlsx]Synthese production VdS'!$J$10:$Q$10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1-6F49-8C83-CAB61FDFF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40780224"/>
        <c:axId val="1940332384"/>
      </c:barChart>
      <c:catAx>
        <c:axId val="1940780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r>
                  <a:rPr lang="fr-FR"/>
                  <a:t>Année prévisionnelle de mise en service</a:t>
                </a:r>
              </a:p>
            </c:rich>
          </c:tx>
          <c:layout>
            <c:manualLayout>
              <c:xMode val="edge"/>
              <c:yMode val="edge"/>
              <c:x val="0.40000901904515052"/>
              <c:y val="0.87395003547191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fr-FR"/>
          </a:p>
        </c:txPr>
        <c:crossAx val="1940332384"/>
        <c:crosses val="autoZero"/>
        <c:auto val="1"/>
        <c:lblAlgn val="ctr"/>
        <c:lblOffset val="100"/>
        <c:noMultiLvlLbl val="0"/>
      </c:catAx>
      <c:valAx>
        <c:axId val="194033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defRPr>
                </a:pPr>
                <a:r>
                  <a:rPr lang="fr-FR"/>
                  <a:t>Production H2 (kt/an)</a:t>
                </a:r>
              </a:p>
            </c:rich>
          </c:tx>
          <c:layout>
            <c:manualLayout>
              <c:xMode val="edge"/>
              <c:yMode val="edge"/>
              <c:x val="2.669187893278302E-2"/>
              <c:y val="0.34104188386856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pPr>
            <a:endParaRPr lang="fr-FR"/>
          </a:p>
        </c:txPr>
        <c:crossAx val="19407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136478904912326E-2"/>
          <c:y val="0.93290534408558556"/>
          <c:w val="0.89999994013908091"/>
          <c:h val="6.3685701961329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Open Sans Light" pitchFamily="2" charset="0"/>
          <a:ea typeface="Open Sans Light" pitchFamily="2" charset="0"/>
          <a:cs typeface="Open Sans Light" pitchFamily="2" charset="0"/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Data!$AN$97</c:f>
              <c:strCache>
                <c:ptCount val="1"/>
                <c:pt idx="0">
                  <c:v>Hydrogène Gris</c:v>
                </c:pt>
              </c:strCache>
            </c:strRef>
          </c:tx>
          <c:spPr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Data!$AO$97:$AR$97</c:f>
              <c:numCache>
                <c:formatCode>###\ ###" t H2"</c:formatCode>
                <c:ptCount val="4"/>
                <c:pt idx="0">
                  <c:v>366000</c:v>
                </c:pt>
                <c:pt idx="1">
                  <c:v>323327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2-3F48-9C06-812721F21D6A}"/>
            </c:ext>
          </c:extLst>
        </c:ser>
        <c:ser>
          <c:idx val="1"/>
          <c:order val="1"/>
          <c:tx>
            <c:strRef>
              <c:f>Data!$AN$98</c:f>
              <c:strCache>
                <c:ptCount val="1"/>
                <c:pt idx="0">
                  <c:v>Hydrogène Bleu </c:v>
                </c:pt>
              </c:strCache>
            </c:strRef>
          </c:tx>
          <c:spPr>
            <a:pattFill prst="wdUpDiag">
              <a:fgClr>
                <a:srgbClr val="B5C7E7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Data!$AO$98:$AR$98</c:f>
              <c:numCache>
                <c:formatCode>General</c:formatCode>
                <c:ptCount val="4"/>
                <c:pt idx="2" formatCode="###\ ###&quot; t H2&quot;">
                  <c:v>284682</c:v>
                </c:pt>
                <c:pt idx="3" formatCode="###\ ###&quot; t H2&quot;">
                  <c:v>247621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2-3F48-9C06-812721F21D6A}"/>
            </c:ext>
          </c:extLst>
        </c:ser>
        <c:ser>
          <c:idx val="2"/>
          <c:order val="2"/>
          <c:tx>
            <c:strRef>
              <c:f>Data!$AN$99</c:f>
              <c:strCache>
                <c:ptCount val="1"/>
                <c:pt idx="0">
                  <c:v>Hydrogène renouvelable/bas-carbone actuel (majoritairement usages mobilités routières)</c:v>
                </c:pt>
              </c:strCache>
            </c:strRef>
          </c:tx>
          <c:spPr>
            <a:solidFill>
              <a:srgbClr val="EB31E8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Data!$AO$99:$AR$99</c:f>
              <c:numCache>
                <c:formatCode>General</c:formatCode>
                <c:ptCount val="4"/>
                <c:pt idx="0" formatCode="###\ ###&quot; t H2&quot;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2-3F48-9C06-812721F21D6A}"/>
            </c:ext>
          </c:extLst>
        </c:ser>
        <c:ser>
          <c:idx val="3"/>
          <c:order val="3"/>
          <c:tx>
            <c:strRef>
              <c:f>Data!$AN$100</c:f>
              <c:strCache>
                <c:ptCount val="1"/>
                <c:pt idx="0">
                  <c:v>Transport terrestre</c:v>
                </c:pt>
              </c:strCache>
            </c:strRef>
          </c:tx>
          <c:spPr>
            <a:solidFill>
              <a:srgbClr val="05B050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Data!$AO$100:$AR$100</c:f>
              <c:numCache>
                <c:formatCode>###\ ###" t H2"</c:formatCode>
                <c:ptCount val="4"/>
                <c:pt idx="1">
                  <c:v>29122.48</c:v>
                </c:pt>
                <c:pt idx="2">
                  <c:v>83542</c:v>
                </c:pt>
                <c:pt idx="3">
                  <c:v>141245.57699999999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2-3F48-9C06-812721F21D6A}"/>
            </c:ext>
          </c:extLst>
        </c:ser>
        <c:ser>
          <c:idx val="4"/>
          <c:order val="4"/>
          <c:tx>
            <c:strRef>
              <c:f>Data!$AN$101</c:f>
              <c:strCache>
                <c:ptCount val="1"/>
                <c:pt idx="0">
                  <c:v>Transport maritime et fluvial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Data!$AO$101:$AR$101</c:f>
              <c:numCache>
                <c:formatCode>###\ ###" t H2"</c:formatCode>
                <c:ptCount val="4"/>
                <c:pt idx="1">
                  <c:v>5528</c:v>
                </c:pt>
                <c:pt idx="2">
                  <c:v>14795</c:v>
                </c:pt>
                <c:pt idx="3">
                  <c:v>19881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92-3F48-9C06-812721F21D6A}"/>
            </c:ext>
          </c:extLst>
        </c:ser>
        <c:ser>
          <c:idx val="5"/>
          <c:order val="5"/>
          <c:tx>
            <c:strRef>
              <c:f>Data!$AN$102</c:f>
              <c:strCache>
                <c:ptCount val="1"/>
                <c:pt idx="0">
                  <c:v>Nouveaux usages de l'H2 dans le transport aérien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Data!$AO$102:$AR$102</c:f>
              <c:numCache>
                <c:formatCode>###\ ###" t H2"</c:formatCode>
                <c:ptCount val="4"/>
                <c:pt idx="1">
                  <c:v>37628</c:v>
                </c:pt>
                <c:pt idx="2">
                  <c:v>173097</c:v>
                </c:pt>
                <c:pt idx="3">
                  <c:v>382227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92-3F48-9C06-812721F21D6A}"/>
            </c:ext>
          </c:extLst>
        </c:ser>
        <c:ser>
          <c:idx val="6"/>
          <c:order val="6"/>
          <c:tx>
            <c:strRef>
              <c:f>Data!$AN$103</c:f>
              <c:strCache>
                <c:ptCount val="1"/>
                <c:pt idx="0">
                  <c:v>Industries</c:v>
                </c:pt>
              </c:strCache>
            </c:strRef>
          </c:tx>
          <c:spPr>
            <a:solidFill>
              <a:srgbClr val="854904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Data!$AO$103:$AR$103</c:f>
              <c:numCache>
                <c:formatCode>###\ ###" t H2"</c:formatCode>
                <c:ptCount val="4"/>
                <c:pt idx="1">
                  <c:v>51880</c:v>
                </c:pt>
                <c:pt idx="2">
                  <c:v>108463</c:v>
                </c:pt>
                <c:pt idx="3">
                  <c:v>181245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92-3F48-9C06-812721F21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08271840"/>
        <c:axId val="1808294432"/>
      </c:barChart>
      <c:catAx>
        <c:axId val="180827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8294432"/>
        <c:crosses val="autoZero"/>
        <c:auto val="1"/>
        <c:lblAlgn val="ctr"/>
        <c:lblOffset val="100"/>
        <c:noMultiLvlLbl val="0"/>
      </c:catAx>
      <c:valAx>
        <c:axId val="180829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&quot; t H2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827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Data!$AN$97</c:f>
              <c:strCache>
                <c:ptCount val="1"/>
                <c:pt idx="0">
                  <c:v>Hydrogène Gris</c:v>
                </c:pt>
              </c:strCache>
            </c:strRef>
          </c:tx>
          <c:spPr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27-614E-B525-4BBF94A03401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F27-614E-B525-4BBF94A03401}"/>
              </c:ext>
            </c:extLst>
          </c:dPt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Data!$AO$97:$AR$97</c:f>
              <c:numCache>
                <c:formatCode>###\ ###" t H2"</c:formatCode>
                <c:ptCount val="4"/>
                <c:pt idx="0">
                  <c:v>366000</c:v>
                </c:pt>
                <c:pt idx="1">
                  <c:v>366000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7-614E-B525-4BBF94A03401}"/>
            </c:ext>
          </c:extLst>
        </c:ser>
        <c:ser>
          <c:idx val="1"/>
          <c:order val="1"/>
          <c:tx>
            <c:strRef>
              <c:f>Data!$AN$98</c:f>
              <c:strCache>
                <c:ptCount val="1"/>
                <c:pt idx="0">
                  <c:v>Hydrogène Bleu 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Data!$AO$98:$AR$98</c:f>
              <c:numCache>
                <c:formatCode>General</c:formatCode>
                <c:ptCount val="4"/>
                <c:pt idx="2" formatCode="###\ ###&quot; t H2&quot;">
                  <c:v>268682</c:v>
                </c:pt>
                <c:pt idx="3" formatCode="###\ ###&quot; t H2&quot;">
                  <c:v>231621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7-614E-B525-4BBF94A03401}"/>
            </c:ext>
          </c:extLst>
        </c:ser>
        <c:ser>
          <c:idx val="2"/>
          <c:order val="2"/>
          <c:tx>
            <c:strRef>
              <c:f>Data!$AN$99</c:f>
              <c:strCache>
                <c:ptCount val="1"/>
                <c:pt idx="0">
                  <c:v>Hydrogène renouvelable/bas-carbone actuel (majoritairement usages mobilités routières)</c:v>
                </c:pt>
              </c:strCache>
            </c:strRef>
          </c:tx>
          <c:spPr>
            <a:solidFill>
              <a:srgbClr val="EB31E8"/>
            </a:solidFill>
            <a:ln>
              <a:solidFill>
                <a:srgbClr val="FF00B8"/>
              </a:solidFill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Data!$AO$99:$AR$99</c:f>
              <c:numCache>
                <c:formatCode>General</c:formatCode>
                <c:ptCount val="4"/>
                <c:pt idx="0" formatCode="###\ ###&quot; t H2&quot;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27-614E-B525-4BBF94A03401}"/>
            </c:ext>
          </c:extLst>
        </c:ser>
        <c:ser>
          <c:idx val="3"/>
          <c:order val="3"/>
          <c:tx>
            <c:strRef>
              <c:f>Data!$AN$100</c:f>
              <c:strCache>
                <c:ptCount val="1"/>
                <c:pt idx="0">
                  <c:v>Transport terrestre</c:v>
                </c:pt>
              </c:strCache>
            </c:strRef>
          </c:tx>
          <c:spPr>
            <a:solidFill>
              <a:srgbClr val="05B050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Data!$AO$100:$AR$100</c:f>
              <c:numCache>
                <c:formatCode>###\ ###" t H2"</c:formatCode>
                <c:ptCount val="4"/>
                <c:pt idx="1">
                  <c:v>29122.48</c:v>
                </c:pt>
                <c:pt idx="2">
                  <c:v>83542</c:v>
                </c:pt>
                <c:pt idx="3">
                  <c:v>141245.57699999999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27-614E-B525-4BBF94A03401}"/>
            </c:ext>
          </c:extLst>
        </c:ser>
        <c:ser>
          <c:idx val="4"/>
          <c:order val="4"/>
          <c:tx>
            <c:strRef>
              <c:f>Data!$AN$101</c:f>
              <c:strCache>
                <c:ptCount val="1"/>
                <c:pt idx="0">
                  <c:v>Transport maritime et fluvial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Data!$AO$101:$AR$101</c:f>
              <c:numCache>
                <c:formatCode>###\ ###" t H2"</c:formatCode>
                <c:ptCount val="4"/>
                <c:pt idx="1">
                  <c:v>5528</c:v>
                </c:pt>
                <c:pt idx="2">
                  <c:v>14795</c:v>
                </c:pt>
                <c:pt idx="3">
                  <c:v>19881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27-614E-B525-4BBF94A03401}"/>
            </c:ext>
          </c:extLst>
        </c:ser>
        <c:ser>
          <c:idx val="5"/>
          <c:order val="5"/>
          <c:tx>
            <c:strRef>
              <c:f>Data!$AN$102</c:f>
              <c:strCache>
                <c:ptCount val="1"/>
                <c:pt idx="0">
                  <c:v>Nouveaux usages de l'H2 dans le transport aérien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Data!$AO$102:$AR$102</c:f>
              <c:numCache>
                <c:formatCode>###\ ###" t H2"</c:formatCode>
                <c:ptCount val="4"/>
                <c:pt idx="1">
                  <c:v>37628</c:v>
                </c:pt>
                <c:pt idx="2">
                  <c:v>173097</c:v>
                </c:pt>
                <c:pt idx="3">
                  <c:v>382227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27-614E-B525-4BBF94A03401}"/>
            </c:ext>
          </c:extLst>
        </c:ser>
        <c:ser>
          <c:idx val="6"/>
          <c:order val="6"/>
          <c:tx>
            <c:strRef>
              <c:f>Data!$AN$103</c:f>
              <c:strCache>
                <c:ptCount val="1"/>
                <c:pt idx="0">
                  <c:v>Industries</c:v>
                </c:pt>
              </c:strCache>
            </c:strRef>
          </c:tx>
          <c:spPr>
            <a:solidFill>
              <a:srgbClr val="854904"/>
            </a:solidFill>
            <a:ln>
              <a:noFill/>
            </a:ln>
            <a:effectLst/>
          </c:spPr>
          <c:invertIfNegative val="0"/>
          <c:cat>
            <c:numRef>
              <c:f>Data!$AO$96:$AR$96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Data!$AO$103:$AR$103</c:f>
              <c:numCache>
                <c:formatCode>###\ ###" t H2"</c:formatCode>
                <c:ptCount val="4"/>
                <c:pt idx="1">
                  <c:v>51880</c:v>
                </c:pt>
                <c:pt idx="2">
                  <c:v>108463</c:v>
                </c:pt>
                <c:pt idx="3">
                  <c:v>181245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27-614E-B525-4BBF94A03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08271840"/>
        <c:axId val="1808294432"/>
      </c:barChart>
      <c:catAx>
        <c:axId val="1808271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8294432"/>
        <c:crosses val="autoZero"/>
        <c:auto val="1"/>
        <c:lblAlgn val="ctr"/>
        <c:lblOffset val="100"/>
        <c:noMultiLvlLbl val="0"/>
      </c:catAx>
      <c:valAx>
        <c:axId val="1808294432"/>
        <c:scaling>
          <c:orientation val="minMax"/>
        </c:scaling>
        <c:delete val="1"/>
        <c:axPos val="l"/>
        <c:numFmt formatCode="###\ ###&quot; t H2&quot;" sourceLinked="1"/>
        <c:majorTickMark val="none"/>
        <c:minorTickMark val="none"/>
        <c:tickLblPos val="nextTo"/>
        <c:crossAx val="180827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Data!$Q$93</c:f>
              <c:strCache>
                <c:ptCount val="1"/>
                <c:pt idx="0">
                  <c:v>Hydrogène Gris - Pétrochimique</c:v>
                </c:pt>
              </c:strCache>
            </c:strRef>
          </c:tx>
          <c:spPr>
            <a:pattFill prst="wdUpDiag">
              <a:fgClr>
                <a:srgbClr val="D1CECE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Data!$R$93:$U$93</c:f>
              <c:numCache>
                <c:formatCode>###\ ###" th2"</c:formatCode>
                <c:ptCount val="4"/>
                <c:pt idx="0">
                  <c:v>160000</c:v>
                </c:pt>
                <c:pt idx="1">
                  <c:v>124627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A-B14A-9182-59318FC3C586}"/>
            </c:ext>
          </c:extLst>
        </c:ser>
        <c:ser>
          <c:idx val="1"/>
          <c:order val="1"/>
          <c:tx>
            <c:strRef>
              <c:f>Data!$Q$94</c:f>
              <c:strCache>
                <c:ptCount val="1"/>
                <c:pt idx="0">
                  <c:v>Hydrogène Gris - Ammoniac</c:v>
                </c:pt>
              </c:strCache>
            </c:strRef>
          </c:tx>
          <c:spPr>
            <a:pattFill prst="wdDnDiag">
              <a:fgClr>
                <a:srgbClr val="7F7F7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Data!$R$94:$U$94</c:f>
              <c:numCache>
                <c:formatCode>###\ ###" th2"</c:formatCode>
                <c:ptCount val="4"/>
                <c:pt idx="0">
                  <c:v>198500</c:v>
                </c:pt>
                <c:pt idx="1">
                  <c:v>191200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A-B14A-9182-59318FC3C586}"/>
            </c:ext>
          </c:extLst>
        </c:ser>
        <c:ser>
          <c:idx val="2"/>
          <c:order val="2"/>
          <c:tx>
            <c:strRef>
              <c:f>Data!$Q$95</c:f>
              <c:strCache>
                <c:ptCount val="1"/>
                <c:pt idx="0">
                  <c:v>Hydrogène Gris - Autres</c:v>
                </c:pt>
              </c:strCache>
            </c:strRef>
          </c:tx>
          <c:spPr>
            <a:pattFill prst="solidDmnd">
              <a:fgClr>
                <a:srgbClr val="D1CECE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Data!$R$95:$U$95</c:f>
              <c:numCache>
                <c:formatCode>###\ ###" th2"</c:formatCode>
                <c:ptCount val="4"/>
                <c:pt idx="0">
                  <c:v>7500</c:v>
                </c:pt>
                <c:pt idx="1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A-B14A-9182-59318FC3C586}"/>
            </c:ext>
          </c:extLst>
        </c:ser>
        <c:ser>
          <c:idx val="3"/>
          <c:order val="3"/>
          <c:tx>
            <c:strRef>
              <c:f>Data!$Q$96</c:f>
              <c:strCache>
                <c:ptCount val="1"/>
                <c:pt idx="0">
                  <c:v>Hydrogène Bleu - Pétrochimique</c:v>
                </c:pt>
              </c:strCache>
            </c:strRef>
          </c:tx>
          <c:spPr>
            <a:pattFill prst="wdUpDiag">
              <a:fgClr>
                <a:srgbClr val="B5C7E7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Data!$R$96:$U$96</c:f>
              <c:numCache>
                <c:formatCode>General</c:formatCode>
                <c:ptCount val="4"/>
                <c:pt idx="2" formatCode="###\ ###&quot; th2&quot;">
                  <c:v>85982</c:v>
                </c:pt>
                <c:pt idx="3" formatCode="###\ ###&quot; th2&quot;">
                  <c:v>48921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6A-B14A-9182-59318FC3C586}"/>
            </c:ext>
          </c:extLst>
        </c:ser>
        <c:ser>
          <c:idx val="4"/>
          <c:order val="4"/>
          <c:tx>
            <c:strRef>
              <c:f>Data!$Q$97</c:f>
              <c:strCache>
                <c:ptCount val="1"/>
                <c:pt idx="0">
                  <c:v>Hydrogène Bleu - Ammoniac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Data!$R$97:$U$97</c:f>
              <c:numCache>
                <c:formatCode>General</c:formatCode>
                <c:ptCount val="4"/>
                <c:pt idx="2" formatCode="###\ ###&quot; th2&quot;">
                  <c:v>191200</c:v>
                </c:pt>
                <c:pt idx="3" formatCode="###\ ###&quot; th2&quot;">
                  <c:v>191200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6A-B14A-9182-59318FC3C586}"/>
            </c:ext>
          </c:extLst>
        </c:ser>
        <c:ser>
          <c:idx val="5"/>
          <c:order val="5"/>
          <c:tx>
            <c:strRef>
              <c:f>Data!$Q$98</c:f>
              <c:strCache>
                <c:ptCount val="1"/>
                <c:pt idx="0">
                  <c:v>Hydrogène Bleu - Autres</c:v>
                </c:pt>
              </c:strCache>
            </c:strRef>
          </c:tx>
          <c:spPr>
            <a:pattFill prst="solidDmnd">
              <a:fgClr>
                <a:srgbClr val="001F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Data!$R$98:$U$98</c:f>
              <c:numCache>
                <c:formatCode>General</c:formatCode>
                <c:ptCount val="4"/>
                <c:pt idx="2" formatCode="###\ ###&quot; th2&quot;">
                  <c:v>7500</c:v>
                </c:pt>
                <c:pt idx="3" formatCode="###\ ###&quot; th2&quot;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6A-B14A-9182-59318FC3C586}"/>
            </c:ext>
          </c:extLst>
        </c:ser>
        <c:ser>
          <c:idx val="18"/>
          <c:order val="6"/>
          <c:tx>
            <c:strRef>
              <c:f>Data!$Q$111</c:f>
              <c:strCache>
                <c:ptCount val="1"/>
                <c:pt idx="0">
                  <c:v>Industries diffuses</c:v>
                </c:pt>
              </c:strCache>
            </c:strRef>
          </c:tx>
          <c:spPr>
            <a:solidFill>
              <a:srgbClr val="AC5E0E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Data!$R$111:$U$111</c:f>
              <c:numCache>
                <c:formatCode>###\ ###" th2"</c:formatCode>
                <c:ptCount val="4"/>
                <c:pt idx="1">
                  <c:v>1180</c:v>
                </c:pt>
                <c:pt idx="2">
                  <c:v>4512.9999999999991</c:v>
                </c:pt>
                <c:pt idx="3">
                  <c:v>7845.0000000000009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16A-B14A-9182-59318FC3C586}"/>
            </c:ext>
          </c:extLst>
        </c:ser>
        <c:ser>
          <c:idx val="19"/>
          <c:order val="7"/>
          <c:tx>
            <c:strRef>
              <c:f>Data!$Q$112</c:f>
              <c:strCache>
                <c:ptCount val="1"/>
                <c:pt idx="0">
                  <c:v>Production d'ammoniac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Data!$R$112:$U$112</c:f>
              <c:numCache>
                <c:formatCode>###\ ###" th2"</c:formatCode>
                <c:ptCount val="4"/>
                <c:pt idx="1">
                  <c:v>7300</c:v>
                </c:pt>
                <c:pt idx="2">
                  <c:v>7300</c:v>
                </c:pt>
                <c:pt idx="3">
                  <c:v>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16A-B14A-9182-59318FC3C586}"/>
            </c:ext>
          </c:extLst>
        </c:ser>
        <c:ser>
          <c:idx val="20"/>
          <c:order val="8"/>
          <c:tx>
            <c:strRef>
              <c:f>Data!$Q$113</c:f>
              <c:strCache>
                <c:ptCount val="1"/>
                <c:pt idx="0">
                  <c:v>Activités pétrochimiques</c:v>
                </c:pt>
              </c:strCache>
            </c:strRef>
          </c:tx>
          <c:spPr>
            <a:solidFill>
              <a:srgbClr val="512C05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Data!$R$113:$U$113</c:f>
              <c:numCache>
                <c:formatCode>###\ ###" th2"</c:formatCode>
                <c:ptCount val="4"/>
                <c:pt idx="1">
                  <c:v>43400</c:v>
                </c:pt>
                <c:pt idx="2">
                  <c:v>96650</c:v>
                </c:pt>
                <c:pt idx="3">
                  <c:v>166100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16A-B14A-9182-59318FC3C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7124560"/>
        <c:axId val="1467427536"/>
      </c:barChart>
      <c:catAx>
        <c:axId val="14671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7427536"/>
        <c:crosses val="autoZero"/>
        <c:auto val="1"/>
        <c:lblAlgn val="ctr"/>
        <c:lblOffset val="100"/>
        <c:noMultiLvlLbl val="0"/>
      </c:catAx>
      <c:valAx>
        <c:axId val="14674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&quot; th2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71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89807582879991"/>
          <c:y val="4.290362835768622E-2"/>
          <c:w val="0.30584092334122237"/>
          <c:h val="0.91090510793595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3700156983382"/>
          <c:y val="3.27120004570782E-2"/>
          <c:w val="0.67494273515735148"/>
          <c:h val="0.90529680551545288"/>
        </c:manualLayout>
      </c:layout>
      <c:barChart>
        <c:barDir val="col"/>
        <c:grouping val="stacked"/>
        <c:varyColors val="0"/>
        <c:ser>
          <c:idx val="17"/>
          <c:order val="0"/>
          <c:tx>
            <c:strRef>
              <c:f>'[VDS propre V3.xlsx]Data'!$Q$110</c:f>
              <c:strCache>
                <c:ptCount val="1"/>
                <c:pt idx="0">
                  <c:v>e-carburants maritimes</c:v>
                </c:pt>
              </c:strCache>
            </c:strRef>
          </c:tx>
          <c:spPr>
            <a:pattFill prst="ltVert">
              <a:fgClr>
                <a:schemeClr val="bg1"/>
              </a:fgClr>
              <a:bgClr>
                <a:srgbClr val="5B9BD5"/>
              </a:bgClr>
            </a:pattFill>
            <a:ln>
              <a:noFill/>
            </a:ln>
            <a:effectLst/>
          </c:spPr>
          <c:invertIfNegative val="0"/>
          <c:cat>
            <c:numRef>
              <c:f>'[VDS propre V3.xlsx]Data'!$R$89:$U$89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'[VDS propre V3.xlsx]Data'!$R$110:$U$110</c:f>
              <c:numCache>
                <c:formatCode>###\ ###" th2"</c:formatCode>
                <c:ptCount val="4"/>
                <c:pt idx="1">
                  <c:v>5000</c:v>
                </c:pt>
                <c:pt idx="2">
                  <c:v>10000</c:v>
                </c:pt>
                <c:pt idx="3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196-3247-9371-376731E43480}"/>
            </c:ext>
          </c:extLst>
        </c:ser>
        <c:ser>
          <c:idx val="15"/>
          <c:order val="1"/>
          <c:tx>
            <c:strRef>
              <c:f>'[VDS propre V3.xlsx]Data'!$Q$108</c:f>
              <c:strCache>
                <c:ptCount val="1"/>
                <c:pt idx="0">
                  <c:v>Aérien (H2 direct)</c:v>
                </c:pt>
              </c:strCache>
            </c:strRef>
          </c:tx>
          <c:spPr>
            <a:pattFill prst="lgGrid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chemeClr val="tx1"/>
                </a:fgClr>
                <a:bgClr>
                  <a:srgbClr val="7030A0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1E6-2748-BBF5-165DB2FF8F74}"/>
              </c:ext>
            </c:extLst>
          </c:dPt>
          <c:cat>
            <c:numRef>
              <c:f>'[VDS propre V3.xlsx]Data'!$R$89:$U$89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'[VDS propre V3.xlsx]Data'!$R$108:$U$108</c:f>
              <c:numCache>
                <c:formatCode>###\ ###" th2"</c:formatCode>
                <c:ptCount val="4"/>
                <c:pt idx="1">
                  <c:v>2738</c:v>
                </c:pt>
                <c:pt idx="2">
                  <c:v>10950</c:v>
                </c:pt>
                <c:pt idx="3">
                  <c:v>13687.999999999998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196-3247-9371-376731E43480}"/>
            </c:ext>
          </c:extLst>
        </c:ser>
        <c:ser>
          <c:idx val="16"/>
          <c:order val="2"/>
          <c:tx>
            <c:strRef>
              <c:f>'[VDS propre V3.xlsx]Data'!$Q$109</c:f>
              <c:strCache>
                <c:ptCount val="1"/>
                <c:pt idx="0">
                  <c:v>e-CAD (hors H2 direct)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rgbClr val="7030A0"/>
              </a:bgClr>
            </a:pattFill>
            <a:ln>
              <a:noFill/>
            </a:ln>
            <a:effectLst/>
          </c:spPr>
          <c:invertIfNegative val="0"/>
          <c:cat>
            <c:numRef>
              <c:f>'[VDS propre V3.xlsx]Data'!$R$89:$U$89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'[VDS propre V3.xlsx]Data'!$R$109:$U$109</c:f>
              <c:numCache>
                <c:formatCode>###\ ###" th2"</c:formatCode>
                <c:ptCount val="4"/>
                <c:pt idx="1">
                  <c:v>34890</c:v>
                </c:pt>
                <c:pt idx="2">
                  <c:v>162147</c:v>
                </c:pt>
                <c:pt idx="3">
                  <c:v>368539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196-3247-9371-376731E43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7124560"/>
        <c:axId val="1467427536"/>
      </c:barChart>
      <c:catAx>
        <c:axId val="14671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7427536"/>
        <c:crosses val="autoZero"/>
        <c:auto val="1"/>
        <c:lblAlgn val="ctr"/>
        <c:lblOffset val="100"/>
        <c:noMultiLvlLbl val="0"/>
      </c:catAx>
      <c:valAx>
        <c:axId val="14674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&quot; th2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71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67112039751954"/>
          <c:y val="7.0376716730823005E-2"/>
          <c:w val="0.18228296443418349"/>
          <c:h val="0.85953180459715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6"/>
          <c:order val="0"/>
          <c:tx>
            <c:strRef>
              <c:f>Data!$Q$99</c:f>
              <c:strCache>
                <c:ptCount val="1"/>
                <c:pt idx="0">
                  <c:v>Hydrogène renouvelable/bas-carbone actuel (majoritairement usages mobilités routières)</c:v>
                </c:pt>
              </c:strCache>
            </c:strRef>
          </c:tx>
          <c:spPr>
            <a:solidFill>
              <a:srgbClr val="EB31E8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Data!$R$99:$U$99</c:f>
              <c:numCache>
                <c:formatCode>General</c:formatCode>
                <c:ptCount val="4"/>
                <c:pt idx="0" formatCode="###\ ###&quot; th2&quot;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2-4143-82E2-665B390E2DD6}"/>
            </c:ext>
          </c:extLst>
        </c:ser>
        <c:ser>
          <c:idx val="7"/>
          <c:order val="1"/>
          <c:tx>
            <c:strRef>
              <c:f>Data!$Q$100</c:f>
              <c:strCache>
                <c:ptCount val="1"/>
                <c:pt idx="0">
                  <c:v>Poids lourds</c:v>
                </c:pt>
              </c:strCache>
            </c:strRef>
          </c:tx>
          <c:spPr>
            <a:solidFill>
              <a:srgbClr val="05B050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Data!$R$100:$U$100</c:f>
              <c:numCache>
                <c:formatCode>###\ ###" th2"</c:formatCode>
                <c:ptCount val="4"/>
                <c:pt idx="1">
                  <c:v>4642</c:v>
                </c:pt>
                <c:pt idx="2">
                  <c:v>22368</c:v>
                </c:pt>
                <c:pt idx="3">
                  <c:v>49767.3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2-4143-82E2-665B390E2DD6}"/>
            </c:ext>
          </c:extLst>
        </c:ser>
        <c:ser>
          <c:idx val="9"/>
          <c:order val="2"/>
          <c:tx>
            <c:strRef>
              <c:f>Data!$Q$102</c:f>
              <c:strCache>
                <c:ptCount val="1"/>
                <c:pt idx="0">
                  <c:v>Bus et autocars</c:v>
                </c:pt>
              </c:strCache>
            </c:strRef>
          </c:tx>
          <c:spPr>
            <a:solidFill>
              <a:srgbClr val="B8DB69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Data!$R$102:$U$102</c:f>
              <c:numCache>
                <c:formatCode>###\ ###" th2"</c:formatCode>
                <c:ptCount val="4"/>
                <c:pt idx="1">
                  <c:v>224.40000000000003</c:v>
                </c:pt>
                <c:pt idx="2">
                  <c:v>1039</c:v>
                </c:pt>
                <c:pt idx="3">
                  <c:v>1728.144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2-4143-82E2-665B390E2DD6}"/>
            </c:ext>
          </c:extLst>
        </c:ser>
        <c:ser>
          <c:idx val="8"/>
          <c:order val="3"/>
          <c:tx>
            <c:strRef>
              <c:f>Data!$Q$101</c:f>
              <c:strCache>
                <c:ptCount val="1"/>
                <c:pt idx="0">
                  <c:v>Véhicules Légers</c:v>
                </c:pt>
              </c:strCache>
            </c:strRef>
          </c:tx>
          <c:spPr>
            <a:solidFill>
              <a:srgbClr val="71AD47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Data!$R$101:$U$101</c:f>
              <c:numCache>
                <c:formatCode>###\ ###" th2"</c:formatCode>
                <c:ptCount val="4"/>
                <c:pt idx="1">
                  <c:v>2026.08</c:v>
                </c:pt>
                <c:pt idx="2">
                  <c:v>6908</c:v>
                </c:pt>
                <c:pt idx="3">
                  <c:v>10946.133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02-4143-82E2-665B390E2DD6}"/>
            </c:ext>
          </c:extLst>
        </c:ser>
        <c:ser>
          <c:idx val="10"/>
          <c:order val="4"/>
          <c:tx>
            <c:strRef>
              <c:f>Data!$Q$103</c:f>
              <c:strCache>
                <c:ptCount val="1"/>
                <c:pt idx="0">
                  <c:v>Véhicules Utilitaires Légers</c:v>
                </c:pt>
              </c:strCache>
            </c:strRef>
          </c:tx>
          <c:spPr>
            <a:solidFill>
              <a:srgbClr val="D8FF79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Data!$R$103:$U$103</c:f>
              <c:numCache>
                <c:formatCode>###\ ###" th2"</c:formatCode>
                <c:ptCount val="4"/>
                <c:pt idx="1">
                  <c:v>16498</c:v>
                </c:pt>
                <c:pt idx="2">
                  <c:v>45085</c:v>
                </c:pt>
                <c:pt idx="3">
                  <c:v>68323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02-4143-82E2-665B390E2DD6}"/>
            </c:ext>
          </c:extLst>
        </c:ser>
        <c:ser>
          <c:idx val="14"/>
          <c:order val="5"/>
          <c:tx>
            <c:strRef>
              <c:f>Data!$Q$107</c:f>
              <c:strCache>
                <c:ptCount val="1"/>
                <c:pt idx="0">
                  <c:v>Usages aéroportuaires au sol</c:v>
                </c:pt>
              </c:strCache>
            </c:strRef>
          </c:tx>
          <c:spPr>
            <a:solidFill>
              <a:srgbClr val="001F60"/>
            </a:solidFill>
            <a:ln>
              <a:noFill/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Data!$R$107:$U$107</c:f>
              <c:numCache>
                <c:formatCode>###\ ###" th2"</c:formatCode>
                <c:ptCount val="4"/>
                <c:pt idx="1">
                  <c:v>5500</c:v>
                </c:pt>
                <c:pt idx="2">
                  <c:v>7774</c:v>
                </c:pt>
                <c:pt idx="3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02-4143-82E2-665B390E2DD6}"/>
            </c:ext>
          </c:extLst>
        </c:ser>
        <c:ser>
          <c:idx val="13"/>
          <c:order val="6"/>
          <c:tx>
            <c:strRef>
              <c:f>Data!$Q$106</c:f>
              <c:strCache>
                <c:ptCount val="1"/>
                <c:pt idx="0">
                  <c:v>Engins portuaires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Data!$R$89:$U$89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Data!$R$106:$U$106</c:f>
              <c:numCache>
                <c:formatCode>###\ ###" th2"</c:formatCode>
                <c:ptCount val="4"/>
                <c:pt idx="1">
                  <c:v>232</c:v>
                </c:pt>
                <c:pt idx="2">
                  <c:v>368</c:v>
                </c:pt>
                <c:pt idx="3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02-4143-82E2-665B390E2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7124560"/>
        <c:axId val="1467427536"/>
      </c:barChart>
      <c:catAx>
        <c:axId val="14671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pPr>
            <a:endParaRPr lang="fr-FR"/>
          </a:p>
        </c:txPr>
        <c:crossAx val="1467427536"/>
        <c:crosses val="autoZero"/>
        <c:auto val="1"/>
        <c:lblAlgn val="ctr"/>
        <c:lblOffset val="100"/>
        <c:noMultiLvlLbl val="0"/>
      </c:catAx>
      <c:valAx>
        <c:axId val="14674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&quot; th2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pPr>
            <a:endParaRPr lang="fr-FR"/>
          </a:p>
        </c:txPr>
        <c:crossAx val="14671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Data!$W$100</c:f>
              <c:strCache>
                <c:ptCount val="1"/>
                <c:pt idx="0">
                  <c:v>Poids lourds</c:v>
                </c:pt>
              </c:strCache>
            </c:strRef>
          </c:tx>
          <c:spPr>
            <a:solidFill>
              <a:srgbClr val="05B050"/>
            </a:solidFill>
            <a:ln>
              <a:noFill/>
            </a:ln>
            <a:effectLst/>
          </c:spPr>
          <c:invertIfNegative val="0"/>
          <c:cat>
            <c:numRef>
              <c:f>Data!$X$99:$AA$99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Data!$X$100:$AA$100</c:f>
              <c:numCache>
                <c:formatCode>###\ ###" u"</c:formatCode>
                <c:ptCount val="4"/>
                <c:pt idx="0">
                  <c:v>2</c:v>
                </c:pt>
                <c:pt idx="1">
                  <c:v>1055</c:v>
                </c:pt>
                <c:pt idx="2">
                  <c:v>5084</c:v>
                </c:pt>
                <c:pt idx="3">
                  <c:v>11311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A-2B49-9484-B3E6D37E7732}"/>
            </c:ext>
          </c:extLst>
        </c:ser>
        <c:ser>
          <c:idx val="2"/>
          <c:order val="1"/>
          <c:tx>
            <c:strRef>
              <c:f>Data!$W$102</c:f>
              <c:strCache>
                <c:ptCount val="1"/>
                <c:pt idx="0">
                  <c:v>Bus et autocars</c:v>
                </c:pt>
              </c:strCache>
            </c:strRef>
          </c:tx>
          <c:spPr>
            <a:solidFill>
              <a:srgbClr val="B8DB69"/>
            </a:solidFill>
            <a:ln>
              <a:noFill/>
            </a:ln>
            <a:effectLst/>
          </c:spPr>
          <c:invertIfNegative val="0"/>
          <c:cat>
            <c:numRef>
              <c:f>Data!$X$99:$AA$99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Data!$X$102:$AA$102</c:f>
              <c:numCache>
                <c:formatCode>###\ ###" u"</c:formatCode>
                <c:ptCount val="4"/>
                <c:pt idx="0">
                  <c:v>55</c:v>
                </c:pt>
                <c:pt idx="1">
                  <c:v>748</c:v>
                </c:pt>
                <c:pt idx="2">
                  <c:v>3463</c:v>
                </c:pt>
                <c:pt idx="3">
                  <c:v>5760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A-2B49-9484-B3E6D37E7732}"/>
            </c:ext>
          </c:extLst>
        </c:ser>
        <c:ser>
          <c:idx val="1"/>
          <c:order val="2"/>
          <c:tx>
            <c:strRef>
              <c:f>Data!$W$101</c:f>
              <c:strCache>
                <c:ptCount val="1"/>
                <c:pt idx="0">
                  <c:v>Véhicules Légers</c:v>
                </c:pt>
              </c:strCache>
            </c:strRef>
          </c:tx>
          <c:spPr>
            <a:solidFill>
              <a:srgbClr val="71AD47"/>
            </a:solidFill>
            <a:ln>
              <a:noFill/>
            </a:ln>
            <a:effectLst/>
          </c:spPr>
          <c:invertIfNegative val="0"/>
          <c:cat>
            <c:numRef>
              <c:f>Data!$X$99:$AA$99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Data!$X$101:$AA$101</c:f>
              <c:numCache>
                <c:formatCode>###\ ###" u"</c:formatCode>
                <c:ptCount val="4"/>
                <c:pt idx="0">
                  <c:v>900</c:v>
                </c:pt>
                <c:pt idx="1">
                  <c:v>11256</c:v>
                </c:pt>
                <c:pt idx="2">
                  <c:v>38378</c:v>
                </c:pt>
                <c:pt idx="3">
                  <c:v>60812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A-2B49-9484-B3E6D37E7732}"/>
            </c:ext>
          </c:extLst>
        </c:ser>
        <c:ser>
          <c:idx val="3"/>
          <c:order val="3"/>
          <c:tx>
            <c:strRef>
              <c:f>Data!$W$103</c:f>
              <c:strCache>
                <c:ptCount val="1"/>
                <c:pt idx="0">
                  <c:v>Véhicules Utilitaires Légers</c:v>
                </c:pt>
              </c:strCache>
            </c:strRef>
          </c:tx>
          <c:spPr>
            <a:solidFill>
              <a:srgbClr val="D8FF79"/>
            </a:solidFill>
            <a:ln>
              <a:noFill/>
            </a:ln>
            <a:effectLst/>
          </c:spPr>
          <c:invertIfNegative val="0"/>
          <c:cat>
            <c:numRef>
              <c:f>Data!$X$99:$AA$99</c:f>
              <c:numCache>
                <c:formatCode>General</c:formatCode>
                <c:ptCount val="4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Data!$X$103:$AA$103</c:f>
              <c:numCache>
                <c:formatCode>###\ ###" u"</c:formatCode>
                <c:ptCount val="4"/>
                <c:pt idx="0">
                  <c:v>150</c:v>
                </c:pt>
                <c:pt idx="1">
                  <c:v>6249</c:v>
                </c:pt>
                <c:pt idx="2">
                  <c:v>17078</c:v>
                </c:pt>
                <c:pt idx="3">
                  <c:v>25880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FA-2B49-9484-B3E6D37E7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157935"/>
        <c:axId val="572282144"/>
      </c:barChart>
      <c:catAx>
        <c:axId val="25015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pPr>
            <a:endParaRPr lang="fr-FR"/>
          </a:p>
        </c:txPr>
        <c:crossAx val="572282144"/>
        <c:crosses val="autoZero"/>
        <c:auto val="1"/>
        <c:lblAlgn val="ctr"/>
        <c:lblOffset val="100"/>
        <c:noMultiLvlLbl val="0"/>
      </c:catAx>
      <c:valAx>
        <c:axId val="5722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&quot; u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pPr>
            <a:endParaRPr lang="fr-FR"/>
          </a:p>
        </c:txPr>
        <c:crossAx val="25015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Data!$AF$92</c:f>
              <c:strCache>
                <c:ptCount val="1"/>
                <c:pt idx="0">
                  <c:v>Volume potentiel de consommation tirée de la prospective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2A-634A-BB68-7DC8C5A09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Data!$AE$93:$AE$96</c:f>
              <c:strCache>
                <c:ptCount val="4"/>
                <c:pt idx="0">
                  <c:v>Non territorialisé</c:v>
                </c:pt>
                <c:pt idx="1">
                  <c:v>Île-de-France</c:v>
                </c:pt>
                <c:pt idx="2">
                  <c:v>Normandie</c:v>
                </c:pt>
                <c:pt idx="3">
                  <c:v>Vallée de Seine</c:v>
                </c:pt>
              </c:strCache>
            </c:strRef>
          </c:cat>
          <c:val>
            <c:numRef>
              <c:f>Data!$AF$93:$AF$96</c:f>
              <c:numCache>
                <c:formatCode>###\ ###" kt H2/an"</c:formatCode>
                <c:ptCount val="4"/>
                <c:pt idx="0">
                  <c:v>0.45500000000000002</c:v>
                </c:pt>
                <c:pt idx="1">
                  <c:v>47.624850231903096</c:v>
                </c:pt>
                <c:pt idx="2">
                  <c:v>76.078629768096903</c:v>
                </c:pt>
                <c:pt idx="3">
                  <c:v>124.15848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A-634A-BB68-7DC8C5A0947F}"/>
            </c:ext>
          </c:extLst>
        </c:ser>
        <c:ser>
          <c:idx val="1"/>
          <c:order val="1"/>
          <c:tx>
            <c:strRef>
              <c:f>Data!$AG$92</c:f>
              <c:strCache>
                <c:ptCount val="1"/>
                <c:pt idx="0">
                  <c:v>Volume de production renouvelable et bas-carbone déployée ou en projet</c:v>
                </c:pt>
              </c:strCache>
            </c:strRef>
          </c:tx>
          <c:spPr>
            <a:solidFill>
              <a:srgbClr val="4F81B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2A-634A-BB68-7DC8C5A0947F}"/>
                </c:ext>
              </c:extLst>
            </c:dLbl>
            <c:dLbl>
              <c:idx val="3"/>
              <c:layout>
                <c:manualLayout>
                  <c:x val="-1.1260276123563797E-16"/>
                  <c:y val="4.3120307695650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2A-634A-BB68-7DC8C5A09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Data!$AE$93:$AE$96</c:f>
              <c:strCache>
                <c:ptCount val="4"/>
                <c:pt idx="0">
                  <c:v>Non territorialisé</c:v>
                </c:pt>
                <c:pt idx="1">
                  <c:v>Île-de-France</c:v>
                </c:pt>
                <c:pt idx="2">
                  <c:v>Normandie</c:v>
                </c:pt>
                <c:pt idx="3">
                  <c:v>Vallée de Seine</c:v>
                </c:pt>
              </c:strCache>
            </c:strRef>
          </c:cat>
          <c:val>
            <c:numRef>
              <c:f>Data!$AG$93:$AG$96</c:f>
              <c:numCache>
                <c:formatCode>###\ ###" kt H2/an"</c:formatCode>
                <c:ptCount val="4"/>
                <c:pt idx="0">
                  <c:v>0</c:v>
                </c:pt>
                <c:pt idx="1">
                  <c:v>32.700000000000003</c:v>
                </c:pt>
                <c:pt idx="2">
                  <c:v>128.90899999999999</c:v>
                </c:pt>
                <c:pt idx="3">
                  <c:v>161.60899999999998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A-634A-BB68-7DC8C5A09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0870879"/>
        <c:axId val="1701520911"/>
      </c:barChart>
      <c:catAx>
        <c:axId val="1700870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1520911"/>
        <c:crosses val="autoZero"/>
        <c:auto val="1"/>
        <c:lblAlgn val="ctr"/>
        <c:lblOffset val="100"/>
        <c:noMultiLvlLbl val="0"/>
      </c:catAx>
      <c:valAx>
        <c:axId val="1701520911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&quot; kt H2/an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0870879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75426050841493E-2"/>
          <c:y val="3.7369372709470779E-2"/>
          <c:w val="0.83794765552869033"/>
          <c:h val="0.874914116648349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Data!$AF$115</c:f>
              <c:strCache>
                <c:ptCount val="1"/>
                <c:pt idx="0">
                  <c:v>Volume potentiel de consommation tirée de la prospective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4.6711715886838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43-514C-981D-AC85EC5CF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Data!$AE$116:$AE$119</c:f>
              <c:strCache>
                <c:ptCount val="4"/>
                <c:pt idx="0">
                  <c:v>Non territorialisé</c:v>
                </c:pt>
                <c:pt idx="1">
                  <c:v>Île-de-France</c:v>
                </c:pt>
                <c:pt idx="2">
                  <c:v>Normandie</c:v>
                </c:pt>
                <c:pt idx="3">
                  <c:v>Vallée de Seine</c:v>
                </c:pt>
              </c:strCache>
            </c:strRef>
          </c:cat>
          <c:val>
            <c:numRef>
              <c:f>Data!$AF$116:$AF$119</c:f>
              <c:numCache>
                <c:formatCode>###\ ###" kt H2/an"</c:formatCode>
                <c:ptCount val="4"/>
                <c:pt idx="0">
                  <c:v>103.69199999999999</c:v>
                </c:pt>
                <c:pt idx="1">
                  <c:v>77.540858946253138</c:v>
                </c:pt>
                <c:pt idx="2">
                  <c:v>198.66414105374687</c:v>
                </c:pt>
                <c:pt idx="3">
                  <c:v>379.89700000000005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3-514C-981D-AC85EC5CFB27}"/>
            </c:ext>
          </c:extLst>
        </c:ser>
        <c:ser>
          <c:idx val="1"/>
          <c:order val="1"/>
          <c:tx>
            <c:strRef>
              <c:f>Data!$AG$115</c:f>
              <c:strCache>
                <c:ptCount val="1"/>
                <c:pt idx="0">
                  <c:v>Volume de production renouvelable et bas-carbone déployée ou en projet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43-514C-981D-AC85EC5CF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Data!$AE$116:$AE$119</c:f>
              <c:strCache>
                <c:ptCount val="4"/>
                <c:pt idx="0">
                  <c:v>Non territorialisé</c:v>
                </c:pt>
                <c:pt idx="1">
                  <c:v>Île-de-France</c:v>
                </c:pt>
                <c:pt idx="2">
                  <c:v>Normandie</c:v>
                </c:pt>
                <c:pt idx="3">
                  <c:v>Vallée de Seine</c:v>
                </c:pt>
              </c:strCache>
            </c:strRef>
          </c:cat>
          <c:val>
            <c:numRef>
              <c:f>Data!$AG$116:$AG$119</c:f>
              <c:numCache>
                <c:formatCode>###\ ###" kt H2/an"</c:formatCode>
                <c:ptCount val="4"/>
                <c:pt idx="0">
                  <c:v>0</c:v>
                </c:pt>
                <c:pt idx="1">
                  <c:v>32.700000000000003</c:v>
                </c:pt>
                <c:pt idx="2">
                  <c:v>128.90899999999999</c:v>
                </c:pt>
                <c:pt idx="3">
                  <c:v>161.60899999999998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43-514C-981D-AC85EC5CF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1391344"/>
        <c:axId val="401534240"/>
      </c:barChart>
      <c:catAx>
        <c:axId val="40139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1534240"/>
        <c:crosses val="autoZero"/>
        <c:auto val="1"/>
        <c:lblAlgn val="ctr"/>
        <c:lblOffset val="100"/>
        <c:noMultiLvlLbl val="0"/>
      </c:catAx>
      <c:valAx>
        <c:axId val="40153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&quot; kt H2/an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39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0.20879</cdr:x>
      <cdr:y>0.80708</cdr:y>
    </cdr:from>
    <cdr:to>
      <cdr:x>0.36427</cdr:x>
      <cdr:y>0.88545</cdr:y>
    </cdr:to>
    <cdr:sp macro="" textlink="">
      <cdr:nvSpPr>
        <cdr:cNvPr id="2" name="ZoneTexte 8">
          <a:extLst xmlns:a="http://schemas.openxmlformats.org/drawingml/2006/main">
            <a:ext uri="{FF2B5EF4-FFF2-40B4-BE49-F238E27FC236}">
              <a16:creationId xmlns:a16="http://schemas.microsoft.com/office/drawing/2014/main" id="{500597F2-AEE4-B4F6-AECA-2FB2F7EE004E}"/>
            </a:ext>
          </a:extLst>
        </cdr:cNvPr>
        <cdr:cNvSpPr txBox="1"/>
      </cdr:nvSpPr>
      <cdr:spPr>
        <a:xfrm xmlns:a="http://schemas.openxmlformats.org/drawingml/2006/main">
          <a:off x="863447" y="2377038"/>
          <a:ext cx="642963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l">
            <a:spcAft>
              <a:spcPts val="600"/>
            </a:spcAft>
            <a:buClr>
              <a:schemeClr val="tx2"/>
            </a:buClr>
          </a:pPr>
          <a:r>
            <a:rPr lang="fr-FR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606030504020204" pitchFamily="34" charset="0"/>
              <a:cs typeface="Open Sans Light" panose="020B0606030504020204" pitchFamily="34" charset="0"/>
            </a:rPr>
            <a:t>0,5 kt H2/an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873" cy="496651"/>
          </a:xfrm>
          <a:prstGeom prst="rect">
            <a:avLst/>
          </a:prstGeom>
        </p:spPr>
        <p:txBody>
          <a:bodyPr vert="horz" lIns="91749" tIns="45876" rIns="91749" bIns="458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01" y="5"/>
            <a:ext cx="2945873" cy="496651"/>
          </a:xfrm>
          <a:prstGeom prst="rect">
            <a:avLst/>
          </a:prstGeom>
        </p:spPr>
        <p:txBody>
          <a:bodyPr vert="horz" lIns="91749" tIns="45876" rIns="91749" bIns="458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730AC6-66DF-4821-BC90-CC4E4988A5D5}" type="datetimeFigureOut">
              <a:rPr lang="en-US">
                <a:latin typeface="Open Sans Light" panose="020B0606030504020204" pitchFamily="34" charset="0"/>
              </a:rPr>
              <a:pPr>
                <a:defRPr/>
              </a:pPr>
              <a:t>1/13/2025</a:t>
            </a:fld>
            <a:endParaRPr lang="en-US">
              <a:latin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391"/>
            <a:ext cx="2945873" cy="496651"/>
          </a:xfrm>
          <a:prstGeom prst="rect">
            <a:avLst/>
          </a:prstGeom>
        </p:spPr>
        <p:txBody>
          <a:bodyPr vert="horz" lIns="91749" tIns="45876" rIns="91749" bIns="458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01" y="9428391"/>
            <a:ext cx="2945873" cy="496651"/>
          </a:xfrm>
          <a:prstGeom prst="rect">
            <a:avLst/>
          </a:prstGeom>
        </p:spPr>
        <p:txBody>
          <a:bodyPr vert="horz" lIns="91749" tIns="45876" rIns="91749" bIns="458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32104A-CF91-42E9-8E00-9D90027C9E8D}" type="slidenum">
              <a:rPr lang="en-US">
                <a:latin typeface="Open Sans Light" panose="020B0606030504020204" pitchFamily="34" charset="0"/>
              </a:rPr>
              <a:pPr>
                <a:defRPr/>
              </a:pPr>
              <a:t>‹N°›</a:t>
            </a:fld>
            <a:endParaRPr lang="en-US">
              <a:latin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30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873" cy="496651"/>
          </a:xfrm>
          <a:prstGeom prst="rect">
            <a:avLst/>
          </a:prstGeom>
        </p:spPr>
        <p:txBody>
          <a:bodyPr vert="horz" lIns="91749" tIns="45876" rIns="91749" bIns="458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 Light" panose="020B0606030504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01" y="5"/>
            <a:ext cx="2945873" cy="496651"/>
          </a:xfrm>
          <a:prstGeom prst="rect">
            <a:avLst/>
          </a:prstGeom>
        </p:spPr>
        <p:txBody>
          <a:bodyPr vert="horz" lIns="91749" tIns="45876" rIns="91749" bIns="458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Open Sans Light" panose="020B0606030504020204" pitchFamily="34" charset="0"/>
              </a:defRPr>
            </a:lvl1pPr>
          </a:lstStyle>
          <a:p>
            <a:pPr>
              <a:defRPr/>
            </a:pPr>
            <a:fld id="{6C7B6A99-81BE-4A20-AB6C-E663C82F8636}" type="datetimeFigureOut">
              <a:rPr lang="fr-FR" smtClean="0"/>
              <a:pPr>
                <a:defRPr/>
              </a:pPr>
              <a:t>13/01/2025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9" tIns="45876" rIns="91749" bIns="458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8" y="4715796"/>
            <a:ext cx="5438782" cy="4466668"/>
          </a:xfrm>
          <a:prstGeom prst="rect">
            <a:avLst/>
          </a:prstGeom>
        </p:spPr>
        <p:txBody>
          <a:bodyPr vert="horz" lIns="91749" tIns="45876" rIns="91749" bIns="45876" rtlCol="0">
            <a:normAutofit/>
          </a:bodyPr>
          <a:lstStyle/>
          <a:p>
            <a:pPr lvl="0"/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text</a:t>
            </a:r>
            <a:r>
              <a:rPr lang="fr-FR" noProof="0"/>
              <a:t> styles</a:t>
            </a:r>
          </a:p>
          <a:p>
            <a:pPr lvl="1"/>
            <a:r>
              <a:rPr lang="fr-FR" noProof="0"/>
              <a:t>Second </a:t>
            </a:r>
            <a:r>
              <a:rPr lang="fr-FR" noProof="0" err="1"/>
              <a:t>level</a:t>
            </a:r>
            <a:endParaRPr lang="fr-FR" noProof="0"/>
          </a:p>
          <a:p>
            <a:pPr lvl="2"/>
            <a:r>
              <a:rPr lang="fr-FR" noProof="0" err="1"/>
              <a:t>Third</a:t>
            </a:r>
            <a:r>
              <a:rPr lang="fr-FR" noProof="0"/>
              <a:t> </a:t>
            </a:r>
            <a:r>
              <a:rPr lang="fr-FR" noProof="0" err="1"/>
              <a:t>level</a:t>
            </a:r>
            <a:endParaRPr lang="fr-FR" noProof="0"/>
          </a:p>
          <a:p>
            <a:pPr lvl="3"/>
            <a:r>
              <a:rPr lang="fr-FR" noProof="0" err="1"/>
              <a:t>Fourth</a:t>
            </a:r>
            <a:r>
              <a:rPr lang="fr-FR" noProof="0"/>
              <a:t> </a:t>
            </a:r>
            <a:r>
              <a:rPr lang="fr-FR" noProof="0" err="1"/>
              <a:t>level</a:t>
            </a:r>
            <a:endParaRPr lang="fr-FR" noProof="0"/>
          </a:p>
          <a:p>
            <a:pPr lvl="4"/>
            <a:r>
              <a:rPr lang="fr-FR" noProof="0" err="1"/>
              <a:t>Fifth</a:t>
            </a:r>
            <a:r>
              <a:rPr lang="fr-FR" noProof="0"/>
              <a:t> </a:t>
            </a:r>
            <a:r>
              <a:rPr lang="fr-FR" noProof="0" err="1"/>
              <a:t>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391"/>
            <a:ext cx="2945873" cy="496651"/>
          </a:xfrm>
          <a:prstGeom prst="rect">
            <a:avLst/>
          </a:prstGeom>
        </p:spPr>
        <p:txBody>
          <a:bodyPr vert="horz" lIns="91749" tIns="45876" rIns="91749" bIns="458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 Light" panose="020B0606030504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01" y="9428391"/>
            <a:ext cx="2945873" cy="496651"/>
          </a:xfrm>
          <a:prstGeom prst="rect">
            <a:avLst/>
          </a:prstGeom>
        </p:spPr>
        <p:txBody>
          <a:bodyPr vert="horz" lIns="91749" tIns="45876" rIns="91749" bIns="458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Open Sans Light" panose="020B0606030504020204" pitchFamily="34" charset="0"/>
              </a:defRPr>
            </a:lvl1pPr>
          </a:lstStyle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101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66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297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807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51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Open Sans Light" pitchFamily="2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395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47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F60A-5AD8-166D-D62A-52E78E590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6F5283-B687-8CDD-C31E-866E24B95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B00091-C482-8286-4B68-2D9B60D56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8E1FB4-8510-E72C-A64F-2E01E6A6A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861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C5D9B-AD1F-EA73-9011-96442FAC9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0A5135-0754-63F3-9D74-011F72EB4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02C449-42C3-77AC-1C53-83C5E2F67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7C0527-1E80-4D27-A26B-991C2AFA3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59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378C6-191D-C091-C6E2-7CBA5AF2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0B6C65-0531-C09E-071A-61586EECC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EE8C75-B575-DF95-C838-B64D45BFF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0085FD-7DE1-1DF5-8C93-BC284FA08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072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71450" indent="-171450">
              <a:buFontTx/>
              <a:buChar char="-"/>
            </a:pPr>
            <a:endParaRPr lang="fr-FR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18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92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F12B5-C1B3-C121-3EE2-ADCA56D1D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C69065-7A21-1B46-16DC-DE621656A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A62A3F-FFCC-4DEA-B8B9-899C7F1D1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effectLst/>
              <a:latin typeface="Open Sans Light" panose="020B03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3C6C09-2255-09D8-ABCC-4923B6F3B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30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200" dirty="0">
              <a:effectLst/>
              <a:latin typeface="Open Sans Light" panose="020B03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2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B714-713E-1B05-BA23-E309A7AF5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58ECAA-A2DC-B41D-1199-2F48986B5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8BE778-228E-C4E4-4232-2656C92C6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fr-FR" sz="1200" b="0" u="none" dirty="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99D23D-E783-1EF2-2680-08C7D1887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1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8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883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66A86-1A28-E4B4-C023-037C9EEA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914C4D0-42D6-C228-46F2-E2ED33539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104B2C-DEAB-7851-6E58-8AD7C07C3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200" dirty="0">
              <a:effectLst/>
              <a:latin typeface="Open Sans Light" panose="020B03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CE26C0-DD9A-D4F3-9CF7-C7BBB6712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90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C39A3-5DAD-53DB-16E1-4DD039EE9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98BBF2-31DD-7D25-9C5F-9E360EE95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6E2AEE-2768-94DB-7239-B1E026F68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98DB50-A49E-8BE4-66BC-7BA2D713F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6EB91-4EA8-45BD-A24F-B5742FDE03B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3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7556E73-4640-47A9-8171-1FE143D2E29E}"/>
              </a:ext>
            </a:extLst>
          </p:cNvPr>
          <p:cNvSpPr/>
          <p:nvPr userDrawn="1"/>
        </p:nvSpPr>
        <p:spPr>
          <a:xfrm flipH="1">
            <a:off x="-2" y="0"/>
            <a:ext cx="1730831" cy="514349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3B7FDB-EE57-4A6B-BFE9-DC6331C239A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96096"/>
            <a:ext cx="8021256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DB3DC39-796B-4F8B-A389-4C9F482C54E7}"/>
              </a:ext>
            </a:extLst>
          </p:cNvPr>
          <p:cNvSpPr/>
          <p:nvPr userDrawn="1"/>
        </p:nvSpPr>
        <p:spPr>
          <a:xfrm flipH="1">
            <a:off x="8361627" y="179600"/>
            <a:ext cx="232993" cy="232993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1C61E7-F4E2-4FB9-8CA8-FE3C22DBAD7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01609"/>
            <a:ext cx="9144000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B9E0317-D58D-42CD-B9BB-DB5839C57A04}"/>
              </a:ext>
            </a:extLst>
          </p:cNvPr>
          <p:cNvSpPr/>
          <p:nvPr userDrawn="1"/>
        </p:nvSpPr>
        <p:spPr>
          <a:xfrm flipH="1">
            <a:off x="470509" y="1633004"/>
            <a:ext cx="7887160" cy="206106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E2A18E-1135-4366-8EB8-158F246E28E4}"/>
              </a:ext>
            </a:extLst>
          </p:cNvPr>
          <p:cNvSpPr/>
          <p:nvPr userDrawn="1"/>
        </p:nvSpPr>
        <p:spPr>
          <a:xfrm flipH="1">
            <a:off x="7021852" y="1559082"/>
            <a:ext cx="1572768" cy="36450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FB79E6-A3BB-4FE1-9F83-1BCE53817D83}"/>
              </a:ext>
            </a:extLst>
          </p:cNvPr>
          <p:cNvCxnSpPr>
            <a:cxnSpLocks/>
          </p:cNvCxnSpPr>
          <p:nvPr userDrawn="1"/>
        </p:nvCxnSpPr>
        <p:spPr>
          <a:xfrm flipH="1">
            <a:off x="840899" y="2305604"/>
            <a:ext cx="2615878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3965DC-4768-4224-B032-8D737BFC8905}"/>
              </a:ext>
            </a:extLst>
          </p:cNvPr>
          <p:cNvCxnSpPr>
            <a:cxnSpLocks/>
          </p:cNvCxnSpPr>
          <p:nvPr userDrawn="1"/>
        </p:nvCxnSpPr>
        <p:spPr>
          <a:xfrm flipH="1">
            <a:off x="840899" y="3115926"/>
            <a:ext cx="409084" cy="0"/>
          </a:xfrm>
          <a:prstGeom prst="line">
            <a:avLst/>
          </a:prstGeom>
          <a:ln w="508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A811E79-3A32-47D5-9791-15041C1DF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374" y="2354630"/>
            <a:ext cx="7017702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Nom de la mission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598253CF-65EF-48CE-A732-06D636AD5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374" y="1855475"/>
            <a:ext cx="701770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buNone/>
              <a:def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Nom de la mission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74050071-F64D-426E-AC1E-08A5EE85E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374" y="3251386"/>
            <a:ext cx="7017702" cy="2862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lvl1pPr marL="0" indent="0"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Nom de la mission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C4686A3-2F7A-4833-8CC1-28AA10F23D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6945" y="1633785"/>
            <a:ext cx="1022350" cy="237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en-US" sz="1050" b="1" dirty="0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Dd/mm/</a:t>
            </a:r>
            <a:r>
              <a:rPr lang="en-US" err="1"/>
              <a:t>aaa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4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CE078E6-0913-4EB1-976C-86BA7861C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2045" y="2320684"/>
            <a:ext cx="5799910" cy="65978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tx2"/>
              </a:buClr>
              <a:buNone/>
              <a:defRPr sz="3200" b="1">
                <a:solidFill>
                  <a:srgbClr val="17375E"/>
                </a:solidFill>
                <a:latin typeface="Open Sans ExtraBold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heading</a:t>
            </a:r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4D8CDD-1AA6-4935-A214-DA839371E02D}"/>
              </a:ext>
            </a:extLst>
          </p:cNvPr>
          <p:cNvGrpSpPr/>
          <p:nvPr userDrawn="1"/>
        </p:nvGrpSpPr>
        <p:grpSpPr>
          <a:xfrm>
            <a:off x="725898" y="2323050"/>
            <a:ext cx="657420" cy="657420"/>
            <a:chOff x="1363958" y="1111074"/>
            <a:chExt cx="1059102" cy="1059102"/>
          </a:xfrm>
        </p:grpSpPr>
        <p:pic>
          <p:nvPicPr>
            <p:cNvPr id="8" name="Image 8">
              <a:extLst>
                <a:ext uri="{FF2B5EF4-FFF2-40B4-BE49-F238E27FC236}">
                  <a16:creationId xmlns:a16="http://schemas.microsoft.com/office/drawing/2014/main" id="{8EA79699-43FD-4DF3-9B86-9DB619232BF8}"/>
                </a:ext>
              </a:extLst>
            </p:cNvPr>
            <p:cNvPicPr/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0680" y="1410761"/>
              <a:ext cx="605661" cy="45421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A5A34A-3201-4847-8071-986B62E7C854}"/>
                </a:ext>
              </a:extLst>
            </p:cNvPr>
            <p:cNvSpPr/>
            <p:nvPr userDrawn="1"/>
          </p:nvSpPr>
          <p:spPr>
            <a:xfrm>
              <a:off x="1363958" y="1111074"/>
              <a:ext cx="1059102" cy="105910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C1F12F-4463-4075-BD54-FCED97020BD0}"/>
              </a:ext>
            </a:extLst>
          </p:cNvPr>
          <p:cNvGrpSpPr/>
          <p:nvPr userDrawn="1"/>
        </p:nvGrpSpPr>
        <p:grpSpPr>
          <a:xfrm>
            <a:off x="725898" y="2320684"/>
            <a:ext cx="657420" cy="657420"/>
            <a:chOff x="878298" y="2475450"/>
            <a:chExt cx="657420" cy="65742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71F9D90-EDDA-4862-8205-0A9787755F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0786" t="28175" r="40194" b="37180"/>
            <a:stretch/>
          </p:blipFill>
          <p:spPr>
            <a:xfrm>
              <a:off x="988020" y="2666363"/>
              <a:ext cx="424276" cy="31657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948A28-647E-41FB-BE41-8DB5930EB539}"/>
                </a:ext>
              </a:extLst>
            </p:cNvPr>
            <p:cNvSpPr/>
            <p:nvPr userDrawn="1"/>
          </p:nvSpPr>
          <p:spPr>
            <a:xfrm>
              <a:off x="878298" y="2475450"/>
              <a:ext cx="657420" cy="657420"/>
            </a:xfrm>
            <a:prstGeom prst="ellipse">
              <a:avLst/>
            </a:prstGeom>
            <a:noFill/>
            <a:ln w="9525">
              <a:solidFill>
                <a:srgbClr val="002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Title Placeholder 4">
            <a:extLst>
              <a:ext uri="{FF2B5EF4-FFF2-40B4-BE49-F238E27FC236}">
                <a16:creationId xmlns:a16="http://schemas.microsoft.com/office/drawing/2014/main" id="{5E0276CB-6E07-464D-8DAA-69623BA7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7781851" cy="32439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r>
              <a:rPr lang="fr-FR" noProof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77888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408277-9FA9-4171-BF91-489072B16246}"/>
              </a:ext>
            </a:extLst>
          </p:cNvPr>
          <p:cNvSpPr/>
          <p:nvPr userDrawn="1"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6CC3B-9CF2-45C5-BF5E-C0811F9F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4" y="161903"/>
            <a:ext cx="7886700" cy="3243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CE078E6-0913-4EB1-976C-86BA7861C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8409" y="2320684"/>
            <a:ext cx="5847182" cy="65978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tx2"/>
              </a:buClr>
              <a:buNone/>
              <a:defRPr sz="3200" b="1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 noProof="0"/>
              <a:t>Click to add heading</a:t>
            </a: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7FAF1889-F942-48BC-8A08-BD378F008FD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80060" y="553004"/>
            <a:ext cx="86639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noProof="0">
              <a:solidFill>
                <a:prstClr val="black"/>
              </a:solidFill>
              <a:latin typeface="Open Sans Light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D702C9-25E5-4334-99FC-5AB73A47D061}"/>
              </a:ext>
            </a:extLst>
          </p:cNvPr>
          <p:cNvGrpSpPr/>
          <p:nvPr userDrawn="1"/>
        </p:nvGrpSpPr>
        <p:grpSpPr>
          <a:xfrm>
            <a:off x="725898" y="2323050"/>
            <a:ext cx="657420" cy="657420"/>
            <a:chOff x="1363958" y="1111074"/>
            <a:chExt cx="1059102" cy="1059102"/>
          </a:xfrm>
        </p:grpSpPr>
        <p:pic>
          <p:nvPicPr>
            <p:cNvPr id="10" name="Image 8">
              <a:extLst>
                <a:ext uri="{FF2B5EF4-FFF2-40B4-BE49-F238E27FC236}">
                  <a16:creationId xmlns:a16="http://schemas.microsoft.com/office/drawing/2014/main" id="{63342352-827E-488D-8188-45C9F8A81FF5}"/>
                </a:ext>
              </a:extLst>
            </p:cNvPr>
            <p:cNvPicPr/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0680" y="1410761"/>
              <a:ext cx="605661" cy="45421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72C96B-8163-4C89-A47A-EADA5851C174}"/>
                </a:ext>
              </a:extLst>
            </p:cNvPr>
            <p:cNvSpPr/>
            <p:nvPr userDrawn="1"/>
          </p:nvSpPr>
          <p:spPr>
            <a:xfrm>
              <a:off x="1363958" y="1111074"/>
              <a:ext cx="1059102" cy="105910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C02C7-390D-424D-BB57-8C6382392C37}"/>
              </a:ext>
            </a:extLst>
          </p:cNvPr>
          <p:cNvSpPr/>
          <p:nvPr userDrawn="1"/>
        </p:nvSpPr>
        <p:spPr>
          <a:xfrm flipH="1">
            <a:off x="223921" y="498624"/>
            <a:ext cx="109454" cy="109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D0788F24-E145-4901-A41D-BCBA7A721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117" y="4862676"/>
            <a:ext cx="8581491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noProof="0">
              <a:solidFill>
                <a:prstClr val="black"/>
              </a:solidFill>
              <a:latin typeface="Open Sans Light" panose="020B0606030504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DA70C19B-3150-4870-8497-FE2D0BF08A77}"/>
              </a:ext>
            </a:extLst>
          </p:cNvPr>
          <p:cNvSpPr txBox="1">
            <a:spLocks/>
          </p:cNvSpPr>
          <p:nvPr userDrawn="1"/>
        </p:nvSpPr>
        <p:spPr>
          <a:xfrm>
            <a:off x="8557260" y="4726301"/>
            <a:ext cx="441138" cy="273844"/>
          </a:xfrm>
          <a:prstGeom prst="rect">
            <a:avLst/>
          </a:prstGeom>
        </p:spPr>
        <p:txBody>
          <a:bodyPr lIns="0" rIns="0"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noProof="0">
                <a:solidFill>
                  <a:schemeClr val="bg1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fld id="{7A954012-DEF7-455B-93B4-938E5831CE1F}" type="slidenum">
              <a:rPr lang="fr-FR" sz="900" b="1" noProof="0" smtClean="0">
                <a:solidFill>
                  <a:schemeClr val="bg1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1" noProof="0">
              <a:solidFill>
                <a:schemeClr val="bg1"/>
              </a:solidFill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5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F2FBC1-6EA7-479C-ADBC-3E1BF2848DCF}"/>
              </a:ext>
            </a:extLst>
          </p:cNvPr>
          <p:cNvSpPr/>
          <p:nvPr userDrawn="1"/>
        </p:nvSpPr>
        <p:spPr>
          <a:xfrm flipH="1">
            <a:off x="-2" y="0"/>
            <a:ext cx="1730831" cy="514349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A93797-4A72-45EA-B992-A5F91CE888E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96096"/>
            <a:ext cx="8021256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CE84A66-B4AC-41E1-9A8E-0318B9E177B0}"/>
              </a:ext>
            </a:extLst>
          </p:cNvPr>
          <p:cNvSpPr/>
          <p:nvPr userDrawn="1"/>
        </p:nvSpPr>
        <p:spPr>
          <a:xfrm flipH="1">
            <a:off x="8361627" y="179600"/>
            <a:ext cx="232993" cy="232993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A81487-62F4-4FBA-87B7-426463018E6F}"/>
              </a:ext>
            </a:extLst>
          </p:cNvPr>
          <p:cNvCxnSpPr>
            <a:cxnSpLocks/>
          </p:cNvCxnSpPr>
          <p:nvPr userDrawn="1"/>
        </p:nvCxnSpPr>
        <p:spPr>
          <a:xfrm flipH="1">
            <a:off x="1411360" y="4801609"/>
            <a:ext cx="7732640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08A6884-C398-4AF7-AB33-0D636E0EBB8C}"/>
              </a:ext>
            </a:extLst>
          </p:cNvPr>
          <p:cNvSpPr/>
          <p:nvPr userDrawn="1"/>
        </p:nvSpPr>
        <p:spPr>
          <a:xfrm flipH="1">
            <a:off x="2026919" y="723901"/>
            <a:ext cx="6208826" cy="369569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6126B-36D4-4B8F-97BD-F3DFE332A981}"/>
              </a:ext>
            </a:extLst>
          </p:cNvPr>
          <p:cNvSpPr/>
          <p:nvPr userDrawn="1"/>
        </p:nvSpPr>
        <p:spPr>
          <a:xfrm flipH="1">
            <a:off x="7021852" y="4237346"/>
            <a:ext cx="1572768" cy="36450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DEA0E17-65DD-4DEB-AA8B-1FE7FB660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09" y="562212"/>
            <a:ext cx="789808" cy="7898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1B80E2-7301-4BF1-B0F5-F19DB31E757C}"/>
              </a:ext>
            </a:extLst>
          </p:cNvPr>
          <p:cNvCxnSpPr>
            <a:cxnSpLocks/>
          </p:cNvCxnSpPr>
          <p:nvPr userDrawn="1"/>
        </p:nvCxnSpPr>
        <p:spPr>
          <a:xfrm flipH="1">
            <a:off x="2317274" y="1352020"/>
            <a:ext cx="409084" cy="0"/>
          </a:xfrm>
          <a:prstGeom prst="line">
            <a:avLst/>
          </a:prstGeom>
          <a:ln w="508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1397A7-BA2A-48A8-9991-D548C40BB9E0}"/>
              </a:ext>
            </a:extLst>
          </p:cNvPr>
          <p:cNvSpPr txBox="1"/>
          <p:nvPr userDrawn="1"/>
        </p:nvSpPr>
        <p:spPr>
          <a:xfrm>
            <a:off x="2317274" y="957444"/>
            <a:ext cx="4586446" cy="2862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lvl1pPr marL="0" lvl="0" indent="0" defTabSz="9144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fr-FR"/>
              <a:t>Contenu de la présentation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F9500E-7106-4929-9E48-431B136E5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7274" y="1569769"/>
            <a:ext cx="5493226" cy="7540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>
              <a:spcBef>
                <a:spcPts val="600"/>
              </a:spcBef>
              <a:def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spcBef>
                <a:spcPts val="600"/>
              </a:spcBef>
              <a:def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spcBef>
                <a:spcPts val="600"/>
              </a:spcBef>
              <a:tabLst>
                <a:tab pos="1431925" algn="l"/>
              </a:tabLst>
              <a:defRPr lang="fr-FR" sz="140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143000" indent="-228600">
              <a:defRPr lang="en-US" dirty="0" smtClean="0"/>
            </a:lvl4pPr>
            <a:lvl5pPr marL="1143000" indent="-228600">
              <a:defRPr lang="fr-FR" dirty="0"/>
            </a:lvl5pPr>
          </a:lstStyle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/>
              <a:t>Cliquez pour modifier les styles du texte du masque</a:t>
            </a:r>
          </a:p>
          <a:p>
            <a:pPr marL="342900" lvl="1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/>
              <a:t>Deuxième niveau</a:t>
            </a:r>
          </a:p>
          <a:p>
            <a:pPr marL="342900" lvl="2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9750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45AC52-15C4-4505-A8E0-4AD4091DFC18}"/>
              </a:ext>
            </a:extLst>
          </p:cNvPr>
          <p:cNvSpPr/>
          <p:nvPr userDrawn="1"/>
        </p:nvSpPr>
        <p:spPr>
          <a:xfrm>
            <a:off x="6758940" y="0"/>
            <a:ext cx="2385061" cy="514349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8AFCA3-9087-4F63-8456-CF7E38F188D8}"/>
              </a:ext>
            </a:extLst>
          </p:cNvPr>
          <p:cNvCxnSpPr>
            <a:cxnSpLocks/>
          </p:cNvCxnSpPr>
          <p:nvPr userDrawn="1"/>
        </p:nvCxnSpPr>
        <p:spPr>
          <a:xfrm>
            <a:off x="764498" y="296096"/>
            <a:ext cx="8379500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EC3CF97-CE27-4958-BF87-20E9937BCAD0}"/>
              </a:ext>
            </a:extLst>
          </p:cNvPr>
          <p:cNvSpPr/>
          <p:nvPr userDrawn="1"/>
        </p:nvSpPr>
        <p:spPr>
          <a:xfrm>
            <a:off x="338447" y="179600"/>
            <a:ext cx="232993" cy="232993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65C2C0-9CE1-4EA4-948E-E1E00295433B}"/>
              </a:ext>
            </a:extLst>
          </p:cNvPr>
          <p:cNvCxnSpPr>
            <a:cxnSpLocks/>
          </p:cNvCxnSpPr>
          <p:nvPr userDrawn="1"/>
        </p:nvCxnSpPr>
        <p:spPr>
          <a:xfrm>
            <a:off x="-2" y="4801609"/>
            <a:ext cx="7883683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37B495A-1D01-4D1F-AA1E-2C4B5FC1AB9C}"/>
              </a:ext>
            </a:extLst>
          </p:cNvPr>
          <p:cNvSpPr/>
          <p:nvPr userDrawn="1"/>
        </p:nvSpPr>
        <p:spPr>
          <a:xfrm>
            <a:off x="908253" y="723901"/>
            <a:ext cx="5606847" cy="369569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F2D7F2-CC9E-406D-B226-DA0592CE8BB7}"/>
              </a:ext>
            </a:extLst>
          </p:cNvPr>
          <p:cNvSpPr/>
          <p:nvPr userDrawn="1"/>
        </p:nvSpPr>
        <p:spPr>
          <a:xfrm>
            <a:off x="571440" y="4304311"/>
            <a:ext cx="1104162" cy="28623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E5CED2-3157-483F-9EBE-607A709E5D11}"/>
              </a:ext>
            </a:extLst>
          </p:cNvPr>
          <p:cNvCxnSpPr>
            <a:cxnSpLocks/>
          </p:cNvCxnSpPr>
          <p:nvPr userDrawn="1"/>
        </p:nvCxnSpPr>
        <p:spPr>
          <a:xfrm>
            <a:off x="1266518" y="1352020"/>
            <a:ext cx="409084" cy="0"/>
          </a:xfrm>
          <a:prstGeom prst="line">
            <a:avLst/>
          </a:prstGeom>
          <a:ln w="508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CDC255A-75D9-4831-8A14-7964BECC5386}"/>
              </a:ext>
            </a:extLst>
          </p:cNvPr>
          <p:cNvSpPr txBox="1"/>
          <p:nvPr userDrawn="1"/>
        </p:nvSpPr>
        <p:spPr>
          <a:xfrm flipH="1">
            <a:off x="1266518" y="957444"/>
            <a:ext cx="4586446" cy="2862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lvl1pPr marL="0" lvl="0" indent="0" defTabSz="9144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fr-FR"/>
              <a:t>Contacts &amp; informations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EEC7B5-A0D6-4363-89C8-E5566227C2C0}"/>
              </a:ext>
            </a:extLst>
          </p:cNvPr>
          <p:cNvSpPr/>
          <p:nvPr userDrawn="1"/>
        </p:nvSpPr>
        <p:spPr>
          <a:xfrm>
            <a:off x="8162087" y="4685112"/>
            <a:ext cx="232993" cy="2329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B166421-DD74-4FD6-BDAE-BF099ACD2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959" y="816434"/>
            <a:ext cx="1978817" cy="42283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6C30CD-5534-473D-8DD2-7EFD658E37B0}"/>
              </a:ext>
            </a:extLst>
          </p:cNvPr>
          <p:cNvCxnSpPr>
            <a:cxnSpLocks/>
          </p:cNvCxnSpPr>
          <p:nvPr userDrawn="1"/>
        </p:nvCxnSpPr>
        <p:spPr>
          <a:xfrm flipH="1">
            <a:off x="2403737" y="3233067"/>
            <a:ext cx="2615878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2E9EFA-83FC-41E5-86DB-77C11A1AD57A}"/>
              </a:ext>
            </a:extLst>
          </p:cNvPr>
          <p:cNvSpPr txBox="1"/>
          <p:nvPr userDrawn="1"/>
        </p:nvSpPr>
        <p:spPr>
          <a:xfrm>
            <a:off x="6851913" y="1387958"/>
            <a:ext cx="2193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Hydrogen Consulting Team</a:t>
            </a:r>
          </a:p>
        </p:txBody>
      </p:sp>
    </p:spTree>
    <p:extLst>
      <p:ext uri="{BB962C8B-B14F-4D97-AF65-F5344CB8AC3E}">
        <p14:creationId xmlns:p14="http://schemas.microsoft.com/office/powerpoint/2010/main" val="90928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7A3EF0-4915-446C-A57C-E196E8F37A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212476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7A3EF0-4915-446C-A57C-E196E8F37A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D4E8DA2-2785-4890-B361-EB817E786A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158750" cy="119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1650" b="1" i="0" baseline="0">
              <a:solidFill>
                <a:schemeClr val="tx2"/>
              </a:solidFill>
              <a:latin typeface="Open Sans ExtraBold" panose="020B060603050402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049D9926-B9E2-41A8-B11E-E059AB2F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7781851" cy="32439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r>
              <a:rPr lang="fr-FR" noProof="0"/>
              <a:t>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3C88-54F0-4B2F-8653-6961C4186C4A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263" y="553351"/>
            <a:ext cx="8673737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C0A4D-94C2-424B-A3EC-A3FFBBD9EB4A}"/>
              </a:ext>
            </a:extLst>
          </p:cNvPr>
          <p:cNvSpPr/>
          <p:nvPr userDrawn="1"/>
        </p:nvSpPr>
        <p:spPr>
          <a:xfrm flipH="1">
            <a:off x="223921" y="498624"/>
            <a:ext cx="109454" cy="1094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61AADCE-69E2-483B-893C-F20B0321B2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0589" y="4936333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750">
                <a:latin typeface="Open Sans Light" panose="020B060603050402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5658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7519717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1"/>
            <a:ext cx="15875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1650" b="1" i="0" baseline="0">
              <a:solidFill>
                <a:schemeClr val="tx2"/>
              </a:solidFill>
              <a:latin typeface="Open Sans ExtraBold" panose="020B0606030504020204" pitchFamily="34" charset="0"/>
              <a:ea typeface="+mj-ea"/>
              <a:cs typeface="Open Sans ExtraBold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0262" y="679702"/>
            <a:ext cx="8132718" cy="2458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Clr>
                <a:schemeClr val="tx2"/>
              </a:buClr>
              <a:buNone/>
              <a:defRPr sz="1200" b="1">
                <a:solidFill>
                  <a:srgbClr val="17375E"/>
                </a:solidFill>
                <a:latin typeface="Open Sans ExtraBold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heading</a:t>
            </a:r>
            <a:endParaRPr lang="fr-FR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0262" y="1089661"/>
            <a:ext cx="8132718" cy="3503312"/>
          </a:xfrm>
          <a:prstGeom prst="rect">
            <a:avLst/>
          </a:prstGeom>
        </p:spPr>
        <p:txBody>
          <a:bodyPr/>
          <a:lstStyle>
            <a:lvl1pPr marL="201216" indent="-201216">
              <a:buClr>
                <a:schemeClr val="tx2"/>
              </a:buClr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Open Sans Light" panose="020B0606030504020204" pitchFamily="34" charset="0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Open Sans Light" panose="020B0606030504020204" pitchFamily="34" charset="0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Open Sans Light" panose="020B0606030504020204" pitchFamily="34" charset="0"/>
              </a:defRPr>
            </a:lvl4pPr>
            <a:lvl5pPr>
              <a:buClr>
                <a:schemeClr val="tx2"/>
              </a:buClr>
              <a:defRPr sz="1200">
                <a:latin typeface="Open Sans Light" panose="020B0606030504020204" pitchFamily="34" charset="0"/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content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4" name="Title Placeholder 4">
            <a:extLst>
              <a:ext uri="{FF2B5EF4-FFF2-40B4-BE49-F238E27FC236}">
                <a16:creationId xmlns:a16="http://schemas.microsoft.com/office/drawing/2014/main" id="{5B92BA28-74A4-4650-9EB4-22C6E88D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7781851" cy="32439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r>
              <a:rPr lang="fr-FR" noProof="0"/>
              <a:t>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DFF1124-69A6-4445-AEC0-62E4AA7D9B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0589" y="4936333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750">
                <a:latin typeface="Open Sans Light" panose="020B060603050402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16649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7487551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1"/>
            <a:ext cx="15875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1650" b="1" i="0" baseline="0">
              <a:solidFill>
                <a:schemeClr val="tx2"/>
              </a:solidFill>
              <a:latin typeface="Open Sans ExtraBold" panose="020B0606030504020204" pitchFamily="34" charset="0"/>
              <a:ea typeface="+mj-ea"/>
              <a:cs typeface="Open Sans ExtraBold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0262" y="679702"/>
            <a:ext cx="8132718" cy="2458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Clr>
                <a:schemeClr val="tx2"/>
              </a:buClr>
              <a:buNone/>
              <a:defRPr sz="1200" b="1">
                <a:solidFill>
                  <a:srgbClr val="17375E"/>
                </a:solidFill>
                <a:latin typeface="Open Sans ExtraBold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heading</a:t>
            </a:r>
            <a:endParaRPr lang="fr-FR"/>
          </a:p>
        </p:txBody>
      </p:sp>
      <p:sp>
        <p:nvSpPr>
          <p:cNvPr id="14" name="Title Placeholder 4">
            <a:extLst>
              <a:ext uri="{FF2B5EF4-FFF2-40B4-BE49-F238E27FC236}">
                <a16:creationId xmlns:a16="http://schemas.microsoft.com/office/drawing/2014/main" id="{5B92BA28-74A4-4650-9EB4-22C6E88D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7781851" cy="32439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r>
              <a:rPr lang="fr-FR" noProof="0"/>
              <a:t>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DFF1124-69A6-4445-AEC0-62E4AA7D9B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0589" y="4936333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750">
                <a:latin typeface="Open Sans Light" panose="020B060603050402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Source: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41810-9D38-4FF9-AD79-5C485A434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900" y="1086188"/>
            <a:ext cx="8132718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>
              <a:defRPr lang="en-US" sz="1100" dirty="0" smtClean="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242887" indent="0">
              <a:buNone/>
              <a:defRPr lang="en-US" dirty="0" smtClean="0">
                <a:latin typeface="Arial" charset="0"/>
              </a:defRPr>
            </a:lvl2pPr>
            <a:lvl3pPr>
              <a:defRPr lang="en-US" dirty="0" smtClean="0">
                <a:latin typeface="Arial" charset="0"/>
              </a:defRPr>
            </a:lvl3pPr>
            <a:lvl4pPr>
              <a:defRPr lang="en-US" dirty="0" smtClean="0">
                <a:latin typeface="Arial" charset="0"/>
              </a:defRPr>
            </a:lvl4pPr>
            <a:lvl5pPr>
              <a:defRPr lang="fr-FR" dirty="0">
                <a:latin typeface="Arial" charset="0"/>
              </a:defRPr>
            </a:lvl5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B6A819-ABE5-4B90-942B-1584D23A45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900" y="1470142"/>
            <a:ext cx="2394492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>
              <a:defRPr lang="en-US" smtClean="0">
                <a:latin typeface="Arial" charset="0"/>
              </a:defRPr>
            </a:lvl2pPr>
            <a:lvl3pPr>
              <a:defRPr lang="en-US" smtClean="0">
                <a:latin typeface="Arial" charset="0"/>
              </a:defRPr>
            </a:lvl3pPr>
            <a:lvl4pPr>
              <a:defRPr lang="en-US" smtClean="0">
                <a:latin typeface="Arial" charset="0"/>
              </a:defRPr>
            </a:lvl4pPr>
            <a:lvl5pPr>
              <a:defRPr lang="fr-FR">
                <a:latin typeface="Arial" charset="0"/>
              </a:defRPr>
            </a:lvl5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56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118067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7560EE2-4B1B-4ED3-A5A7-879F983E71D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158750" cy="119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1650" b="1" i="0" baseline="0">
              <a:solidFill>
                <a:schemeClr val="tx2"/>
              </a:solidFill>
              <a:latin typeface="Open Sans ExtraBold" panose="020B0606030504020204" pitchFamily="34" charset="0"/>
              <a:ea typeface="+mj-ea"/>
              <a:cs typeface="Open Sans ExtraBold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8211" y="874640"/>
            <a:ext cx="1678370" cy="25787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Clr>
                <a:schemeClr val="tx2"/>
              </a:buClr>
              <a:buNone/>
              <a:defRPr sz="1200" u="none">
                <a:solidFill>
                  <a:schemeClr val="bg1"/>
                </a:solidFill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Topic / </a:t>
            </a:r>
            <a:r>
              <a:rPr lang="fr-FR" err="1"/>
              <a:t>field</a:t>
            </a:r>
            <a:r>
              <a:rPr lang="fr-FR"/>
              <a:t> / etc.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256642" y="874640"/>
            <a:ext cx="6291171" cy="257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Clr>
                <a:schemeClr val="tx2"/>
              </a:buClr>
              <a:buNone/>
              <a:defRPr sz="1200" u="none">
                <a:solidFill>
                  <a:schemeClr val="tx2"/>
                </a:solidFill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Discussion 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8211" y="1290944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Topic / </a:t>
            </a:r>
            <a:r>
              <a:rPr lang="fr-FR" err="1"/>
              <a:t>field</a:t>
            </a:r>
            <a:r>
              <a:rPr lang="fr-FR"/>
              <a:t> / etc.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8211" y="1990376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Topic / </a:t>
            </a:r>
            <a:r>
              <a:rPr lang="fr-FR" err="1"/>
              <a:t>field</a:t>
            </a:r>
            <a:r>
              <a:rPr lang="fr-FR"/>
              <a:t> / etc.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8211" y="2683515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Topic / </a:t>
            </a:r>
            <a:r>
              <a:rPr lang="fr-FR" err="1"/>
              <a:t>field</a:t>
            </a:r>
            <a:r>
              <a:rPr lang="fr-FR"/>
              <a:t> / etc.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8211" y="3376656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Topic / </a:t>
            </a:r>
            <a:r>
              <a:rPr lang="fr-FR" err="1"/>
              <a:t>field</a:t>
            </a:r>
            <a:r>
              <a:rPr lang="fr-FR"/>
              <a:t> / etc.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8211" y="4069797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Topic / </a:t>
            </a:r>
            <a:r>
              <a:rPr lang="fr-FR" err="1"/>
              <a:t>field</a:t>
            </a:r>
            <a:r>
              <a:rPr lang="fr-FR"/>
              <a:t> / etc.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2256642" y="1290944"/>
            <a:ext cx="6282527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256642" y="1990376"/>
            <a:ext cx="6282527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256642" y="2683515"/>
            <a:ext cx="6282527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256642" y="3376656"/>
            <a:ext cx="6282527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256642" y="4069797"/>
            <a:ext cx="6282527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6" name="Title Placeholder 4">
            <a:extLst>
              <a:ext uri="{FF2B5EF4-FFF2-40B4-BE49-F238E27FC236}">
                <a16:creationId xmlns:a16="http://schemas.microsoft.com/office/drawing/2014/main" id="{FD779B03-424B-4EFB-83C3-E7108678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7781851" cy="32439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r>
              <a:rPr lang="fr-FR" noProof="0"/>
              <a:t> style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17B44DA-FD2E-4F36-8EAE-A324CF0DE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0589" y="4936333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750">
                <a:latin typeface="Open Sans Light" panose="020B060603050402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0735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8413989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3DBBF35-D3E8-42AE-BE18-D8719B5ECA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158750" cy="119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1650" b="1" i="0" baseline="0">
              <a:solidFill>
                <a:schemeClr val="tx2"/>
              </a:solidFill>
              <a:latin typeface="Open Sans ExtraBold" panose="020B0606030504020204" pitchFamily="34" charset="0"/>
              <a:ea typeface="+mj-ea"/>
              <a:cs typeface="Open Sans ExtraBold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8211" y="874640"/>
            <a:ext cx="1678370" cy="25787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Clr>
                <a:schemeClr val="tx2"/>
              </a:buClr>
              <a:buNone/>
              <a:defRPr sz="1200" u="none">
                <a:solidFill>
                  <a:schemeClr val="bg1"/>
                </a:solidFill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Topic / </a:t>
            </a:r>
            <a:r>
              <a:rPr lang="fr-FR" err="1"/>
              <a:t>field</a:t>
            </a:r>
            <a:r>
              <a:rPr lang="fr-FR"/>
              <a:t> / etc.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256640" y="874640"/>
            <a:ext cx="3167000" cy="257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Clr>
                <a:schemeClr val="tx2"/>
              </a:buClr>
              <a:buNone/>
              <a:defRPr sz="1200" u="none">
                <a:solidFill>
                  <a:schemeClr val="tx2"/>
                </a:solidFill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Discussion 1 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8211" y="1290944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8211" y="1990376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8211" y="2683515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8211" y="3376656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8211" y="4069797"/>
            <a:ext cx="1678370" cy="58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Clr>
                <a:schemeClr val="tx2"/>
              </a:buClr>
              <a:buNone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2256642" y="1290944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256642" y="1990376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256642" y="2683515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256642" y="3376656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256642" y="4069797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5672358" y="875689"/>
            <a:ext cx="3167000" cy="257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Clr>
                <a:schemeClr val="tx2"/>
              </a:buClr>
              <a:buNone/>
              <a:defRPr sz="1200" u="none">
                <a:solidFill>
                  <a:schemeClr val="tx2"/>
                </a:solidFill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Discussion 2 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5672360" y="1291992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5672360" y="1991424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5672360" y="2684565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5672360" y="3377706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5672360" y="4070846"/>
            <a:ext cx="3162649" cy="583996"/>
          </a:xfrm>
          <a:prstGeom prst="rect">
            <a:avLst/>
          </a:prstGeom>
          <a:noFill/>
        </p:spPr>
        <p:txBody>
          <a:bodyPr anchor="ctr"/>
          <a:lstStyle>
            <a:lvl1pPr marL="2143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Open Sans Light" panose="020B0606030504020204" pitchFamily="34" charset="0"/>
              </a:defRPr>
            </a:lvl1pPr>
            <a:lvl2pPr marL="471488" indent="-201216">
              <a:buClr>
                <a:schemeClr val="tx2"/>
              </a:buClr>
              <a:defRPr sz="1200">
                <a:latin typeface="+mn-lt"/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v"/>
              <a:defRPr sz="1200">
                <a:latin typeface="+mn-lt"/>
              </a:defRPr>
            </a:lvl4pPr>
            <a:lvl5pPr>
              <a:buClr>
                <a:schemeClr val="tx2"/>
              </a:buClr>
              <a:defRPr sz="1200">
                <a:latin typeface="+mn-lt"/>
              </a:defRPr>
            </a:lvl5pPr>
          </a:lstStyle>
          <a:p>
            <a:pPr lvl="0"/>
            <a:r>
              <a:rPr lang="fr-FR"/>
              <a:t>…</a:t>
            </a:r>
          </a:p>
          <a:p>
            <a:pPr lvl="0"/>
            <a:r>
              <a:rPr lang="fr-FR"/>
              <a:t>...</a:t>
            </a:r>
          </a:p>
        </p:txBody>
      </p:sp>
      <p:sp>
        <p:nvSpPr>
          <p:cNvPr id="28" name="Title Placeholder 4">
            <a:extLst>
              <a:ext uri="{FF2B5EF4-FFF2-40B4-BE49-F238E27FC236}">
                <a16:creationId xmlns:a16="http://schemas.microsoft.com/office/drawing/2014/main" id="{CE499116-6F9B-436D-854C-5B2CF02F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7781851" cy="32439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r>
              <a:rPr lang="fr-FR" noProof="0"/>
              <a:t> style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1596403-7B1F-4873-BADB-0F9FCFE975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0589" y="4936333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750">
                <a:latin typeface="Open Sans Light" panose="020B060603050402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93458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7A3EF0-4915-446C-A57C-E196E8F37A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5339209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7A3EF0-4915-446C-A57C-E196E8F37A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D4E8DA2-2785-4890-B361-EB817E786A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158750" cy="119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1650" b="1" i="0" baseline="0">
              <a:solidFill>
                <a:schemeClr val="tx2"/>
              </a:solidFill>
              <a:latin typeface="Open Sans ExtraBold" panose="020B060603050402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016F18-40E7-4E11-82E8-43BE4F11F982}"/>
              </a:ext>
            </a:extLst>
          </p:cNvPr>
          <p:cNvSpPr/>
          <p:nvPr userDrawn="1"/>
        </p:nvSpPr>
        <p:spPr>
          <a:xfrm>
            <a:off x="325164" y="1073427"/>
            <a:ext cx="2718139" cy="1656521"/>
          </a:xfrm>
          <a:prstGeom prst="roundRect">
            <a:avLst>
              <a:gd name="adj" fmla="val 140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5C51453-0A10-4F6A-94E8-7620C4B94F0F}"/>
              </a:ext>
            </a:extLst>
          </p:cNvPr>
          <p:cNvSpPr/>
          <p:nvPr userDrawn="1"/>
        </p:nvSpPr>
        <p:spPr>
          <a:xfrm>
            <a:off x="321687" y="1073428"/>
            <a:ext cx="2725093" cy="371060"/>
          </a:xfrm>
          <a:custGeom>
            <a:avLst/>
            <a:gdLst>
              <a:gd name="connsiteX0" fmla="*/ 371068 w 3425686"/>
              <a:gd name="connsiteY0" fmla="*/ 0 h 654895"/>
              <a:gd name="connsiteX1" fmla="*/ 3054619 w 3425686"/>
              <a:gd name="connsiteY1" fmla="*/ 0 h 654895"/>
              <a:gd name="connsiteX2" fmla="*/ 3418148 w 3425686"/>
              <a:gd name="connsiteY2" fmla="*/ 296285 h 654895"/>
              <a:gd name="connsiteX3" fmla="*/ 3425686 w 3425686"/>
              <a:gd name="connsiteY3" fmla="*/ 371058 h 654895"/>
              <a:gd name="connsiteX4" fmla="*/ 3425686 w 3425686"/>
              <a:gd name="connsiteY4" fmla="*/ 545743 h 654895"/>
              <a:gd name="connsiteX5" fmla="*/ 3316534 w 3425686"/>
              <a:gd name="connsiteY5" fmla="*/ 654895 h 654895"/>
              <a:gd name="connsiteX6" fmla="*/ 109151 w 3425686"/>
              <a:gd name="connsiteY6" fmla="*/ 654895 h 654895"/>
              <a:gd name="connsiteX7" fmla="*/ 8577 w 3425686"/>
              <a:gd name="connsiteY7" fmla="*/ 588230 h 654895"/>
              <a:gd name="connsiteX8" fmla="*/ 0 w 3425686"/>
              <a:gd name="connsiteY8" fmla="*/ 545748 h 654895"/>
              <a:gd name="connsiteX9" fmla="*/ 0 w 3425686"/>
              <a:gd name="connsiteY9" fmla="*/ 371068 h 654895"/>
              <a:gd name="connsiteX10" fmla="*/ 371068 w 3425686"/>
              <a:gd name="connsiteY10" fmla="*/ 0 h 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5686" h="654895">
                <a:moveTo>
                  <a:pt x="371068" y="0"/>
                </a:moveTo>
                <a:lnTo>
                  <a:pt x="3054619" y="0"/>
                </a:lnTo>
                <a:cubicBezTo>
                  <a:pt x="3233937" y="0"/>
                  <a:pt x="3383548" y="127196"/>
                  <a:pt x="3418148" y="296285"/>
                </a:cubicBezTo>
                <a:lnTo>
                  <a:pt x="3425686" y="371058"/>
                </a:lnTo>
                <a:lnTo>
                  <a:pt x="3425686" y="545743"/>
                </a:lnTo>
                <a:cubicBezTo>
                  <a:pt x="3425686" y="606026"/>
                  <a:pt x="3376817" y="654895"/>
                  <a:pt x="3316534" y="654895"/>
                </a:cubicBezTo>
                <a:lnTo>
                  <a:pt x="109151" y="654895"/>
                </a:lnTo>
                <a:cubicBezTo>
                  <a:pt x="63939" y="654895"/>
                  <a:pt x="25147" y="627406"/>
                  <a:pt x="8577" y="588230"/>
                </a:cubicBezTo>
                <a:lnTo>
                  <a:pt x="0" y="545748"/>
                </a:lnTo>
                <a:lnTo>
                  <a:pt x="0" y="371068"/>
                </a:lnTo>
                <a:cubicBezTo>
                  <a:pt x="0" y="166133"/>
                  <a:pt x="166133" y="0"/>
                  <a:pt x="37106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Type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BD5E5D-66C3-4055-884E-8B99C1936E20}"/>
              </a:ext>
            </a:extLst>
          </p:cNvPr>
          <p:cNvGrpSpPr/>
          <p:nvPr userDrawn="1"/>
        </p:nvGrpSpPr>
        <p:grpSpPr>
          <a:xfrm>
            <a:off x="321687" y="2882323"/>
            <a:ext cx="2725093" cy="1842051"/>
            <a:chOff x="325164" y="2882323"/>
            <a:chExt cx="2725093" cy="184205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A031270-CD08-40CE-8D7D-898A696DD15A}"/>
                </a:ext>
              </a:extLst>
            </p:cNvPr>
            <p:cNvSpPr/>
            <p:nvPr/>
          </p:nvSpPr>
          <p:spPr>
            <a:xfrm>
              <a:off x="325164" y="2882323"/>
              <a:ext cx="2718139" cy="1842051"/>
            </a:xfrm>
            <a:prstGeom prst="roundRect">
              <a:avLst>
                <a:gd name="adj" fmla="val 1407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>
                  <a:solidFill>
                    <a:schemeClr val="tx2"/>
                  </a:solidFill>
                </a:rPr>
                <a:t>Client</a:t>
              </a:r>
            </a:p>
            <a:p>
              <a:pPr algn="ctr"/>
              <a:endParaRPr lang="fr-FR" sz="1600">
                <a:solidFill>
                  <a:schemeClr val="tx2"/>
                </a:solidFill>
              </a:endParaRPr>
            </a:p>
            <a:p>
              <a:pPr algn="ctr"/>
              <a:endParaRPr lang="fr-FR" sz="1600">
                <a:solidFill>
                  <a:schemeClr val="tx2"/>
                </a:solidFill>
              </a:endParaRPr>
            </a:p>
            <a:p>
              <a:pPr algn="ctr"/>
              <a:endParaRPr lang="fr-FR" sz="1600">
                <a:solidFill>
                  <a:schemeClr val="tx2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935CB64-5B2A-45AA-B167-9A46A5620130}"/>
                </a:ext>
              </a:extLst>
            </p:cNvPr>
            <p:cNvSpPr/>
            <p:nvPr/>
          </p:nvSpPr>
          <p:spPr>
            <a:xfrm>
              <a:off x="325164" y="2882323"/>
              <a:ext cx="2725093" cy="371060"/>
            </a:xfrm>
            <a:custGeom>
              <a:avLst/>
              <a:gdLst>
                <a:gd name="connsiteX0" fmla="*/ 371068 w 3425686"/>
                <a:gd name="connsiteY0" fmla="*/ 0 h 654895"/>
                <a:gd name="connsiteX1" fmla="*/ 3054619 w 3425686"/>
                <a:gd name="connsiteY1" fmla="*/ 0 h 654895"/>
                <a:gd name="connsiteX2" fmla="*/ 3418148 w 3425686"/>
                <a:gd name="connsiteY2" fmla="*/ 296285 h 654895"/>
                <a:gd name="connsiteX3" fmla="*/ 3425686 w 3425686"/>
                <a:gd name="connsiteY3" fmla="*/ 371058 h 654895"/>
                <a:gd name="connsiteX4" fmla="*/ 3425686 w 3425686"/>
                <a:gd name="connsiteY4" fmla="*/ 545743 h 654895"/>
                <a:gd name="connsiteX5" fmla="*/ 3316534 w 3425686"/>
                <a:gd name="connsiteY5" fmla="*/ 654895 h 654895"/>
                <a:gd name="connsiteX6" fmla="*/ 109151 w 3425686"/>
                <a:gd name="connsiteY6" fmla="*/ 654895 h 654895"/>
                <a:gd name="connsiteX7" fmla="*/ 8577 w 3425686"/>
                <a:gd name="connsiteY7" fmla="*/ 588230 h 654895"/>
                <a:gd name="connsiteX8" fmla="*/ 0 w 3425686"/>
                <a:gd name="connsiteY8" fmla="*/ 545748 h 654895"/>
                <a:gd name="connsiteX9" fmla="*/ 0 w 3425686"/>
                <a:gd name="connsiteY9" fmla="*/ 371068 h 654895"/>
                <a:gd name="connsiteX10" fmla="*/ 371068 w 3425686"/>
                <a:gd name="connsiteY10" fmla="*/ 0 h 6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5686" h="654895">
                  <a:moveTo>
                    <a:pt x="371068" y="0"/>
                  </a:moveTo>
                  <a:lnTo>
                    <a:pt x="3054619" y="0"/>
                  </a:lnTo>
                  <a:cubicBezTo>
                    <a:pt x="3233937" y="0"/>
                    <a:pt x="3383548" y="127196"/>
                    <a:pt x="3418148" y="296285"/>
                  </a:cubicBezTo>
                  <a:lnTo>
                    <a:pt x="3425686" y="371058"/>
                  </a:lnTo>
                  <a:lnTo>
                    <a:pt x="3425686" y="545743"/>
                  </a:lnTo>
                  <a:cubicBezTo>
                    <a:pt x="3425686" y="606026"/>
                    <a:pt x="3376817" y="654895"/>
                    <a:pt x="3316534" y="654895"/>
                  </a:cubicBezTo>
                  <a:lnTo>
                    <a:pt x="109151" y="654895"/>
                  </a:lnTo>
                  <a:cubicBezTo>
                    <a:pt x="63939" y="654895"/>
                    <a:pt x="25147" y="627406"/>
                    <a:pt x="8577" y="588230"/>
                  </a:cubicBezTo>
                  <a:lnTo>
                    <a:pt x="0" y="545748"/>
                  </a:lnTo>
                  <a:lnTo>
                    <a:pt x="0" y="371068"/>
                  </a:lnTo>
                  <a:cubicBezTo>
                    <a:pt x="0" y="166133"/>
                    <a:pt x="166133" y="0"/>
                    <a:pt x="37106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</a:rPr>
                <a:t>Client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DD3A38-8B23-4053-AE03-08A38586EF47}"/>
              </a:ext>
            </a:extLst>
          </p:cNvPr>
          <p:cNvGrpSpPr/>
          <p:nvPr userDrawn="1"/>
        </p:nvGrpSpPr>
        <p:grpSpPr>
          <a:xfrm>
            <a:off x="3207026" y="1073427"/>
            <a:ext cx="5665304" cy="3650947"/>
            <a:chOff x="325164" y="2882323"/>
            <a:chExt cx="2725093" cy="184205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56A7B19-3C38-42B7-85BF-9BF4891B0FB6}"/>
                </a:ext>
              </a:extLst>
            </p:cNvPr>
            <p:cNvSpPr/>
            <p:nvPr/>
          </p:nvSpPr>
          <p:spPr>
            <a:xfrm>
              <a:off x="325164" y="2882323"/>
              <a:ext cx="2718139" cy="1842051"/>
            </a:xfrm>
            <a:prstGeom prst="roundRect">
              <a:avLst>
                <a:gd name="adj" fmla="val 1407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chemeClr val="tx2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00286B-838C-4D59-87A8-20EFBC276046}"/>
                </a:ext>
              </a:extLst>
            </p:cNvPr>
            <p:cNvSpPr/>
            <p:nvPr/>
          </p:nvSpPr>
          <p:spPr>
            <a:xfrm>
              <a:off x="325164" y="2882324"/>
              <a:ext cx="2725093" cy="351028"/>
            </a:xfrm>
            <a:custGeom>
              <a:avLst/>
              <a:gdLst>
                <a:gd name="connsiteX0" fmla="*/ 371068 w 3425686"/>
                <a:gd name="connsiteY0" fmla="*/ 0 h 654895"/>
                <a:gd name="connsiteX1" fmla="*/ 3054619 w 3425686"/>
                <a:gd name="connsiteY1" fmla="*/ 0 h 654895"/>
                <a:gd name="connsiteX2" fmla="*/ 3418148 w 3425686"/>
                <a:gd name="connsiteY2" fmla="*/ 296285 h 654895"/>
                <a:gd name="connsiteX3" fmla="*/ 3425686 w 3425686"/>
                <a:gd name="connsiteY3" fmla="*/ 371058 h 654895"/>
                <a:gd name="connsiteX4" fmla="*/ 3425686 w 3425686"/>
                <a:gd name="connsiteY4" fmla="*/ 545743 h 654895"/>
                <a:gd name="connsiteX5" fmla="*/ 3316534 w 3425686"/>
                <a:gd name="connsiteY5" fmla="*/ 654895 h 654895"/>
                <a:gd name="connsiteX6" fmla="*/ 109151 w 3425686"/>
                <a:gd name="connsiteY6" fmla="*/ 654895 h 654895"/>
                <a:gd name="connsiteX7" fmla="*/ 8577 w 3425686"/>
                <a:gd name="connsiteY7" fmla="*/ 588230 h 654895"/>
                <a:gd name="connsiteX8" fmla="*/ 0 w 3425686"/>
                <a:gd name="connsiteY8" fmla="*/ 545748 h 654895"/>
                <a:gd name="connsiteX9" fmla="*/ 0 w 3425686"/>
                <a:gd name="connsiteY9" fmla="*/ 371068 h 654895"/>
                <a:gd name="connsiteX10" fmla="*/ 371068 w 3425686"/>
                <a:gd name="connsiteY10" fmla="*/ 0 h 6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5686" h="654895">
                  <a:moveTo>
                    <a:pt x="371068" y="0"/>
                  </a:moveTo>
                  <a:lnTo>
                    <a:pt x="3054619" y="0"/>
                  </a:lnTo>
                  <a:cubicBezTo>
                    <a:pt x="3233937" y="0"/>
                    <a:pt x="3383548" y="127196"/>
                    <a:pt x="3418148" y="296285"/>
                  </a:cubicBezTo>
                  <a:lnTo>
                    <a:pt x="3425686" y="371058"/>
                  </a:lnTo>
                  <a:lnTo>
                    <a:pt x="3425686" y="545743"/>
                  </a:lnTo>
                  <a:cubicBezTo>
                    <a:pt x="3425686" y="606026"/>
                    <a:pt x="3376817" y="654895"/>
                    <a:pt x="3316534" y="654895"/>
                  </a:cubicBezTo>
                  <a:lnTo>
                    <a:pt x="109151" y="654895"/>
                  </a:lnTo>
                  <a:cubicBezTo>
                    <a:pt x="63939" y="654895"/>
                    <a:pt x="25147" y="627406"/>
                    <a:pt x="8577" y="588230"/>
                  </a:cubicBezTo>
                  <a:lnTo>
                    <a:pt x="0" y="545748"/>
                  </a:lnTo>
                  <a:lnTo>
                    <a:pt x="0" y="371068"/>
                  </a:lnTo>
                  <a:cubicBezTo>
                    <a:pt x="0" y="166133"/>
                    <a:pt x="166133" y="0"/>
                    <a:pt x="37106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fr-FR" sz="1400" b="1">
                  <a:solidFill>
                    <a:schemeClr val="bg1"/>
                  </a:solidFill>
                </a:rPr>
                <a:t>Nom du projet</a:t>
              </a: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D0E32BA-F2DE-47B9-9648-5E5302CD3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0164" y="4016375"/>
            <a:ext cx="1608138" cy="6127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Title Placeholder 4">
            <a:extLst>
              <a:ext uri="{FF2B5EF4-FFF2-40B4-BE49-F238E27FC236}">
                <a16:creationId xmlns:a16="http://schemas.microsoft.com/office/drawing/2014/main" id="{45035C4C-0DA0-4298-8F5F-AF5CA9F2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7781851" cy="32439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r>
              <a:rPr lang="fr-FR" noProof="0"/>
              <a:t>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985B426-1850-4723-8688-21C256CC03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0589" y="4936333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750">
                <a:latin typeface="Open Sans Light" panose="020B060603050402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fr-FR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33508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5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96881491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2F1DB05-6EA1-4970-BF45-94E6ABED1670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1"/>
            <a:ext cx="158750" cy="119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1650" b="1" i="0" baseline="0">
              <a:solidFill>
                <a:schemeClr val="tx2"/>
              </a:solidFill>
              <a:latin typeface="Open Sans ExtraBold" panose="020B060603050402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9DF0F9-11FD-4599-899B-5DA39C547BE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863223"/>
            <a:ext cx="8530590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B943DF-A802-43F1-8E58-3FED58CEA001}"/>
              </a:ext>
            </a:extLst>
          </p:cNvPr>
          <p:cNvSpPr/>
          <p:nvPr userDrawn="1"/>
        </p:nvSpPr>
        <p:spPr>
          <a:xfrm flipH="1">
            <a:off x="8708858" y="4761858"/>
            <a:ext cx="202732" cy="20273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CBE7FF9-7E8B-4E25-A78F-1E519BBCFF97}"/>
              </a:ext>
            </a:extLst>
          </p:cNvPr>
          <p:cNvSpPr txBox="1">
            <a:spLocks/>
          </p:cNvSpPr>
          <p:nvPr userDrawn="1"/>
        </p:nvSpPr>
        <p:spPr>
          <a:xfrm>
            <a:off x="8557260" y="4726301"/>
            <a:ext cx="441138" cy="273844"/>
          </a:xfrm>
          <a:prstGeom prst="rect">
            <a:avLst/>
          </a:prstGeom>
        </p:spPr>
        <p:txBody>
          <a:bodyPr lIns="0" rIns="0"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noProof="0">
                <a:solidFill>
                  <a:schemeClr val="bg1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fld id="{7A954012-DEF7-455B-93B4-938E5831CE1F}" type="slidenum">
              <a:rPr lang="fr-FR" sz="900" b="1" noProof="0" smtClean="0">
                <a:solidFill>
                  <a:schemeClr val="bg1"/>
                </a:solidFill>
                <a:latin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1" noProof="0">
              <a:solidFill>
                <a:schemeClr val="bg1"/>
              </a:solidFill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490DC5-D47C-487A-A584-759526488F96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263" y="553351"/>
            <a:ext cx="8673737" cy="0"/>
          </a:xfrm>
          <a:prstGeom prst="line">
            <a:avLst/>
          </a:prstGeom>
          <a:ln>
            <a:solidFill>
              <a:srgbClr val="888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FFBE4BC-4AB8-4135-8AC0-CD1ACEE6D743}"/>
              </a:ext>
            </a:extLst>
          </p:cNvPr>
          <p:cNvSpPr/>
          <p:nvPr userDrawn="1"/>
        </p:nvSpPr>
        <p:spPr>
          <a:xfrm flipH="1">
            <a:off x="223921" y="498624"/>
            <a:ext cx="109454" cy="1094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495C8A-21A2-9875-E9AE-DBEC22340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3" y="4896707"/>
            <a:ext cx="229952" cy="2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61C74D3E-C3F2-5395-1C23-4EC681AB2A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" y="4903371"/>
            <a:ext cx="511491" cy="1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A7B438-59FA-C140-47DD-410554308EB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4893476"/>
            <a:ext cx="202539" cy="2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4" r:id="rId3"/>
    <p:sldLayoutId id="2147484271" r:id="rId4"/>
    <p:sldLayoutId id="2147484272" r:id="rId5"/>
    <p:sldLayoutId id="2147484273" r:id="rId6"/>
    <p:sldLayoutId id="2147484267" r:id="rId7"/>
    <p:sldLayoutId id="2147484270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 kern="1200">
          <a:solidFill>
            <a:srgbClr val="002955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C6CE5-5665-4176-83DD-8CD6F8C1A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846" y="2379593"/>
            <a:ext cx="7497921" cy="590931"/>
          </a:xfrm>
        </p:spPr>
        <p:txBody>
          <a:bodyPr/>
          <a:lstStyle/>
          <a:p>
            <a:r>
              <a:rPr lang="fr-FR" sz="1800" b="0">
                <a:effectLst/>
                <a:latin typeface="OpenSans"/>
              </a:rPr>
              <a:t>Étude opérationnelle interrégionale pour le développement d'écosystèmes hydrogène renouvelable et bas carbone en Vallée de Seine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2165CA-6348-4B45-942C-29F869CD5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374" y="1855475"/>
            <a:ext cx="7017702" cy="369332"/>
          </a:xfrm>
        </p:spPr>
        <p:txBody>
          <a:bodyPr/>
          <a:lstStyle/>
          <a:p>
            <a:r>
              <a:rPr lang="fr-FR" b="1"/>
              <a:t>Région Normandie, Région Île-de-France et DIDVS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484D61-5617-445A-BC10-1FCCF1B636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74" y="3251386"/>
            <a:ext cx="7017702" cy="286232"/>
          </a:xfrm>
        </p:spPr>
        <p:txBody>
          <a:bodyPr/>
          <a:lstStyle/>
          <a:p>
            <a:r>
              <a:rPr lang="fr-FR"/>
              <a:t>Restitution finale</a:t>
            </a:r>
            <a:endParaRPr lang="fr-FR">
              <a:solidFill>
                <a:srgbClr val="C0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AFC7DA-727B-47EA-A2AC-2C5790981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14/01/2025</a:t>
            </a:r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EDE04B8C-4694-C337-4FFF-32FF2C22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86" y="3950935"/>
            <a:ext cx="830128" cy="78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3">
            <a:extLst>
              <a:ext uri="{FF2B5EF4-FFF2-40B4-BE49-F238E27FC236}">
                <a16:creationId xmlns:a16="http://schemas.microsoft.com/office/drawing/2014/main" id="{CD66414A-5F4B-F516-F7A3-3C969D0D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21" y="4081278"/>
            <a:ext cx="1324797" cy="4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503F57-1AC0-B34A-AFB4-89262BE9C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539E41-E218-C471-703C-39E0B4B9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9D405F4-11AA-1115-695F-BCFC07C2A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Image 12" descr="Une image contenant texte, carte de visite, capture d’écran, Police&#10;&#10;Description générée automatiquement">
            <a:extLst>
              <a:ext uri="{FF2B5EF4-FFF2-40B4-BE49-F238E27FC236}">
                <a16:creationId xmlns:a16="http://schemas.microsoft.com/office/drawing/2014/main" id="{9256C5A1-D1A3-E5E3-1362-8EF512A420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75" y="4099618"/>
            <a:ext cx="1415990" cy="44434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7DFF70E-7310-1615-1C6C-33930A3EF0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53" y="4034339"/>
            <a:ext cx="540775" cy="5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1AA6-4342-DE17-F405-FF3310DF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2F2A300-D81C-8047-B407-F48DFC1C6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818905"/>
              </p:ext>
            </p:extLst>
          </p:nvPr>
        </p:nvGraphicFramePr>
        <p:xfrm>
          <a:off x="214991" y="699252"/>
          <a:ext cx="4405238" cy="301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06EC6A1F-1DCE-6185-E40B-278DB3A50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5056"/>
              </p:ext>
            </p:extLst>
          </p:nvPr>
        </p:nvGraphicFramePr>
        <p:xfrm>
          <a:off x="4907157" y="583833"/>
          <a:ext cx="3739128" cy="310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E0002623-E050-8429-6CBC-3E2C0490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484326" cy="324392"/>
          </a:xfrm>
        </p:spPr>
        <p:txBody>
          <a:bodyPr/>
          <a:lstStyle/>
          <a:p>
            <a:r>
              <a:rPr lang="fr-FR" sz="1100"/>
              <a:t>Le scénario de consommation retenu prévoit une consommation d’environ 380 kilotonnes d’H2 bas carbone en Vallée de Seine à horizon 2035 (hors H2 « bleu »), principalement à destination des carburants d’aviation durable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F25A39-7AE0-EFEC-6813-D582AA8DE2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248" y="4917090"/>
            <a:ext cx="7323177" cy="203451"/>
          </a:xfrm>
        </p:spPr>
        <p:txBody>
          <a:bodyPr/>
          <a:lstStyle/>
          <a:p>
            <a:r>
              <a:rPr lang="fr-FR"/>
              <a:t>NB : des hypothèses adaptées au contexte et volontés régionales ont été retenues et peuvent différer  des documents de planification nationaux actuels (sur le transport terrestre par ex.) ; les zooms des diapositives suivantes ne détaillent pas les volumes dédiés au fluvial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9D7CEE-A5DC-A3C7-AED1-BB385D757559}"/>
              </a:ext>
            </a:extLst>
          </p:cNvPr>
          <p:cNvSpPr txBox="1"/>
          <p:nvPr/>
        </p:nvSpPr>
        <p:spPr>
          <a:xfrm>
            <a:off x="373177" y="4429414"/>
            <a:ext cx="40155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Scénario de consommation retenu, incluant l’évolution de l’H2 conventionnel (gris et bleu)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7BCFDB-5A14-B753-FC1D-9517B3FB3042}"/>
              </a:ext>
            </a:extLst>
          </p:cNvPr>
          <p:cNvSpPr txBox="1"/>
          <p:nvPr/>
        </p:nvSpPr>
        <p:spPr>
          <a:xfrm>
            <a:off x="1099817" y="2396276"/>
            <a:ext cx="30457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367 kt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285C26-D99A-DA89-3345-25DE44E6B95D}"/>
              </a:ext>
            </a:extLst>
          </p:cNvPr>
          <p:cNvSpPr txBox="1"/>
          <p:nvPr/>
        </p:nvSpPr>
        <p:spPr>
          <a:xfrm>
            <a:off x="3870720" y="1053320"/>
            <a:ext cx="304571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972 kt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906A4D-7D50-1092-4D01-078F7F8EB9FF}"/>
              </a:ext>
            </a:extLst>
          </p:cNvPr>
          <p:cNvSpPr txBox="1"/>
          <p:nvPr/>
        </p:nvSpPr>
        <p:spPr>
          <a:xfrm>
            <a:off x="2041129" y="2210947"/>
            <a:ext cx="304571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447 kt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84D55E-AB7F-67E6-6799-AE67542447A2}"/>
              </a:ext>
            </a:extLst>
          </p:cNvPr>
          <p:cNvSpPr txBox="1"/>
          <p:nvPr/>
        </p:nvSpPr>
        <p:spPr>
          <a:xfrm>
            <a:off x="2959728" y="1760606"/>
            <a:ext cx="304571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664 kt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6437E9-8A4A-436F-A482-F8B691C36B12}"/>
              </a:ext>
            </a:extLst>
          </p:cNvPr>
          <p:cNvSpPr txBox="1"/>
          <p:nvPr/>
        </p:nvSpPr>
        <p:spPr>
          <a:xfrm>
            <a:off x="5210797" y="4415760"/>
            <a:ext cx="331861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Scénario de consommation retenu, incluant l’évolution de l’H2 renouvelable et bas-carbone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4AF24D-F070-EAEE-DC6C-E34AA86D22C6}"/>
              </a:ext>
            </a:extLst>
          </p:cNvPr>
          <p:cNvSpPr txBox="1"/>
          <p:nvPr/>
        </p:nvSpPr>
        <p:spPr>
          <a:xfrm>
            <a:off x="5275076" y="2464028"/>
            <a:ext cx="50654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Env. 0,6 kt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7C0357-B855-4F57-6736-FECC68D9799A}"/>
              </a:ext>
            </a:extLst>
          </p:cNvPr>
          <p:cNvSpPr txBox="1"/>
          <p:nvPr/>
        </p:nvSpPr>
        <p:spPr>
          <a:xfrm>
            <a:off x="7938232" y="1068436"/>
            <a:ext cx="29815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724 kt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67119B-BFC7-FA12-F1B4-78192DB93A81}"/>
              </a:ext>
            </a:extLst>
          </p:cNvPr>
          <p:cNvSpPr txBox="1"/>
          <p:nvPr/>
        </p:nvSpPr>
        <p:spPr>
          <a:xfrm>
            <a:off x="6216851" y="2180832"/>
            <a:ext cx="29815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124 kt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76828D4-ED69-0F55-CB62-886066CAB7A9}"/>
              </a:ext>
            </a:extLst>
          </p:cNvPr>
          <p:cNvSpPr txBox="1"/>
          <p:nvPr/>
        </p:nvSpPr>
        <p:spPr>
          <a:xfrm>
            <a:off x="7057024" y="1778590"/>
            <a:ext cx="32629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380 kt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98BF75A-0C79-F3E1-9F6F-D9C7D0611451}"/>
              </a:ext>
            </a:extLst>
          </p:cNvPr>
          <p:cNvCxnSpPr/>
          <p:nvPr/>
        </p:nvCxnSpPr>
        <p:spPr>
          <a:xfrm flipH="1">
            <a:off x="4706541" y="1007567"/>
            <a:ext cx="7708" cy="21230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iangle 24">
            <a:extLst>
              <a:ext uri="{FF2B5EF4-FFF2-40B4-BE49-F238E27FC236}">
                <a16:creationId xmlns:a16="http://schemas.microsoft.com/office/drawing/2014/main" id="{973DF6D2-4A94-C3CA-BA22-3AFDAA139008}"/>
              </a:ext>
            </a:extLst>
          </p:cNvPr>
          <p:cNvSpPr/>
          <p:nvPr/>
        </p:nvSpPr>
        <p:spPr>
          <a:xfrm rot="5400000">
            <a:off x="4737214" y="2014797"/>
            <a:ext cx="150159" cy="10863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047F6DB-301E-31E0-03D0-77D0F0D182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2008" b="80142"/>
          <a:stretch/>
        </p:blipFill>
        <p:spPr>
          <a:xfrm>
            <a:off x="550721" y="3697324"/>
            <a:ext cx="1279340" cy="18837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513132C-CE0E-613F-DFD8-E322D88790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371" t="4559" r="23404" b="77414"/>
          <a:stretch/>
        </p:blipFill>
        <p:spPr>
          <a:xfrm>
            <a:off x="2388848" y="3697324"/>
            <a:ext cx="1035950" cy="18837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58EEDC7-6E09-E59A-C951-4104FF2C1D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18" t="26010" r="41592" b="58193"/>
          <a:stretch/>
        </p:blipFill>
        <p:spPr>
          <a:xfrm>
            <a:off x="627333" y="3988410"/>
            <a:ext cx="4472089" cy="16507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90CD0CA-8404-E4AB-7867-FBE441A4EE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242" t="25980" r="22531" b="56982"/>
          <a:stretch/>
        </p:blipFill>
        <p:spPr>
          <a:xfrm>
            <a:off x="3983585" y="3702487"/>
            <a:ext cx="1114448" cy="17805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063365E-C304-3F5B-14A6-902CA8CDF5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1" t="48364" r="78626" b="34950"/>
          <a:stretch/>
        </p:blipFill>
        <p:spPr>
          <a:xfrm>
            <a:off x="5656820" y="3704331"/>
            <a:ext cx="1544967" cy="17436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BF4C76-7DCB-0619-E79F-DA7E16A6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572" t="48364" r="3296" b="34950"/>
          <a:stretch/>
        </p:blipFill>
        <p:spPr>
          <a:xfrm>
            <a:off x="5656820" y="3983766"/>
            <a:ext cx="2595372" cy="17436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C5B3643-9633-CC12-8016-2956573859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5" t="70160" r="89680" b="14043"/>
          <a:stretch/>
        </p:blipFill>
        <p:spPr>
          <a:xfrm>
            <a:off x="7760574" y="3700662"/>
            <a:ext cx="707791" cy="1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44952-F7B4-0D48-BD4C-25A21E10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13C51C1-1019-32D5-F19A-22F92E6BCEDB}"/>
              </a:ext>
              <a:ext uri="{147F2762-F138-4A5C-976F-8EAC2B608ADB}">
                <a16:predDERef xmlns:a16="http://schemas.microsoft.com/office/drawing/2014/main" pred="{C3673321-005B-054E-B110-891FA484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170363"/>
              </p:ext>
            </p:extLst>
          </p:nvPr>
        </p:nvGraphicFramePr>
        <p:xfrm>
          <a:off x="132863" y="660617"/>
          <a:ext cx="4281841" cy="386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AE21D97E-5E3B-A4CC-6433-4B23A691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100"/>
              <a:t>Zoom industrie et production d’électro-carburants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1F0283-5FD4-9E0A-6F64-97940EFA7A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28A05C-B2C7-C121-17CE-03A600B72797}"/>
              </a:ext>
            </a:extLst>
          </p:cNvPr>
          <p:cNvSpPr txBox="1"/>
          <p:nvPr/>
        </p:nvSpPr>
        <p:spPr>
          <a:xfrm>
            <a:off x="399181" y="4493599"/>
            <a:ext cx="40155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Scénario de consommation retenu, pour le segment industriel </a:t>
            </a:r>
            <a:b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</a:b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(comprenant l’H2 gris/bleu)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D75801-50A4-DED9-AB95-BAB78AA12ECF}"/>
              </a:ext>
            </a:extLst>
          </p:cNvPr>
          <p:cNvSpPr txBox="1"/>
          <p:nvPr/>
        </p:nvSpPr>
        <p:spPr>
          <a:xfrm>
            <a:off x="4812685" y="4493598"/>
            <a:ext cx="40155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Scénario de consommation retenu, pour le segment de production des e-carburants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129D89FE-6407-EEB6-14C2-97EDF8734CF3}"/>
              </a:ext>
              <a:ext uri="{147F2762-F138-4A5C-976F-8EAC2B608ADB}">
                <a16:predDERef xmlns:a16="http://schemas.microsoft.com/office/drawing/2014/main" pred="{C3673321-005B-054E-B110-891FA484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64874"/>
              </p:ext>
            </p:extLst>
          </p:nvPr>
        </p:nvGraphicFramePr>
        <p:xfrm>
          <a:off x="4503002" y="728975"/>
          <a:ext cx="4414576" cy="372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5E33D58-55F4-14AE-7C1A-388CA2710A17}"/>
              </a:ext>
            </a:extLst>
          </p:cNvPr>
          <p:cNvSpPr txBox="1"/>
          <p:nvPr/>
        </p:nvSpPr>
        <p:spPr>
          <a:xfrm>
            <a:off x="861462" y="1489403"/>
            <a:ext cx="29815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366 kt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9BC478-CE52-59C9-D4D8-3CE32ACB8BAD}"/>
              </a:ext>
            </a:extLst>
          </p:cNvPr>
          <p:cNvSpPr txBox="1"/>
          <p:nvPr/>
        </p:nvSpPr>
        <p:spPr>
          <a:xfrm>
            <a:off x="2467402" y="1001489"/>
            <a:ext cx="30457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428 kt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7B876B-0DA2-BECF-4E48-78064E4E2954}"/>
              </a:ext>
            </a:extLst>
          </p:cNvPr>
          <p:cNvSpPr txBox="1"/>
          <p:nvPr/>
        </p:nvSpPr>
        <p:spPr>
          <a:xfrm>
            <a:off x="1387024" y="1445454"/>
            <a:ext cx="304571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375 kt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3EFA70-641E-FD86-4C12-3AEA4BC336F2}"/>
              </a:ext>
            </a:extLst>
          </p:cNvPr>
          <p:cNvSpPr txBox="1"/>
          <p:nvPr/>
        </p:nvSpPr>
        <p:spPr>
          <a:xfrm>
            <a:off x="1941890" y="1263286"/>
            <a:ext cx="304571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393 kt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E92559-8BC2-0F90-22BC-B9D763E7CF40}"/>
              </a:ext>
            </a:extLst>
          </p:cNvPr>
          <p:cNvSpPr txBox="1"/>
          <p:nvPr/>
        </p:nvSpPr>
        <p:spPr>
          <a:xfrm>
            <a:off x="7509686" y="1047842"/>
            <a:ext cx="29815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395 kt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4774B7-3F13-C647-4863-E1EED9ECBD03}"/>
              </a:ext>
            </a:extLst>
          </p:cNvPr>
          <p:cNvSpPr txBox="1"/>
          <p:nvPr/>
        </p:nvSpPr>
        <p:spPr>
          <a:xfrm>
            <a:off x="6050781" y="3674031"/>
            <a:ext cx="237244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43 kt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9FE755-9369-806F-A25E-F30D07F74109}"/>
              </a:ext>
            </a:extLst>
          </p:cNvPr>
          <p:cNvSpPr txBox="1"/>
          <p:nvPr/>
        </p:nvSpPr>
        <p:spPr>
          <a:xfrm>
            <a:off x="6764697" y="2615830"/>
            <a:ext cx="29815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183 kt</a:t>
            </a:r>
          </a:p>
        </p:txBody>
      </p:sp>
    </p:spTree>
    <p:extLst>
      <p:ext uri="{BB962C8B-B14F-4D97-AF65-F5344CB8AC3E}">
        <p14:creationId xmlns:p14="http://schemas.microsoft.com/office/powerpoint/2010/main" val="216177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13C51C1-1019-32D5-F19A-22F92E6BCEDB}"/>
              </a:ext>
              <a:ext uri="{147F2762-F138-4A5C-976F-8EAC2B608ADB}">
                <a16:predDERef xmlns:a16="http://schemas.microsoft.com/office/drawing/2014/main" pred="{C3673321-005B-054E-B110-891FA484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718972"/>
              </p:ext>
            </p:extLst>
          </p:nvPr>
        </p:nvGraphicFramePr>
        <p:xfrm>
          <a:off x="171450" y="667208"/>
          <a:ext cx="4564452" cy="314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8BAF55D6-571A-CEFA-D5E5-EF4EEB17E5EA}"/>
              </a:ext>
              <a:ext uri="{147F2762-F138-4A5C-976F-8EAC2B608ADB}">
                <a16:predDERef xmlns:a16="http://schemas.microsoft.com/office/drawing/2014/main" pred="{D13C51C1-1019-32D5-F19A-22F92E6BC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06662"/>
              </p:ext>
            </p:extLst>
          </p:nvPr>
        </p:nvGraphicFramePr>
        <p:xfrm>
          <a:off x="4637532" y="607308"/>
          <a:ext cx="4193428" cy="318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F52F6DAB-D194-3420-22BA-CC8B6FAE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100"/>
              <a:t>Zoom transport terrestre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0428D7-26BA-336A-7BB1-26F22DBF6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1" y="4936333"/>
            <a:ext cx="6253424" cy="125353"/>
          </a:xfrm>
        </p:spPr>
        <p:txBody>
          <a:bodyPr/>
          <a:lstStyle/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fr-FR"/>
              <a:t>NB : Les récentes annonces concernant les constructeurs de véhicules utilitaires pourraient ralentir le rythme de déploiement initialement prévu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CAC70C-D933-026C-EAA4-83ACD35B45D1}"/>
              </a:ext>
            </a:extLst>
          </p:cNvPr>
          <p:cNvSpPr txBox="1"/>
          <p:nvPr/>
        </p:nvSpPr>
        <p:spPr>
          <a:xfrm>
            <a:off x="4735902" y="4496687"/>
            <a:ext cx="40155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Evolution du nombre de véhicules en fonction de leur typologie</a:t>
            </a:r>
            <a:b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</a:b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(en unité dans le parc)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D69204-A8E4-972C-624D-C4836BCBF69E}"/>
              </a:ext>
            </a:extLst>
          </p:cNvPr>
          <p:cNvSpPr txBox="1"/>
          <p:nvPr/>
        </p:nvSpPr>
        <p:spPr>
          <a:xfrm>
            <a:off x="622009" y="4496687"/>
            <a:ext cx="40155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Scénario de consommation retenu, pour le segment transport terrestre </a:t>
            </a:r>
            <a:b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</a:b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(en tonne d’H2/an)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6FEB49-B60C-E9E1-584C-695FC8AB8044}"/>
              </a:ext>
            </a:extLst>
          </p:cNvPr>
          <p:cNvSpPr txBox="1"/>
          <p:nvPr/>
        </p:nvSpPr>
        <p:spPr>
          <a:xfrm>
            <a:off x="8004393" y="905662"/>
            <a:ext cx="482504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103 700 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18C99D-5CA4-8928-208E-46A7149280A4}"/>
              </a:ext>
            </a:extLst>
          </p:cNvPr>
          <p:cNvSpPr txBox="1"/>
          <p:nvPr/>
        </p:nvSpPr>
        <p:spPr>
          <a:xfrm>
            <a:off x="5447634" y="3237865"/>
            <a:ext cx="424796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&lt; 1000 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9F96EB-2720-BFA2-7DCC-3ABF1D394C64}"/>
              </a:ext>
            </a:extLst>
          </p:cNvPr>
          <p:cNvSpPr txBox="1"/>
          <p:nvPr/>
        </p:nvSpPr>
        <p:spPr>
          <a:xfrm>
            <a:off x="6348968" y="2846947"/>
            <a:ext cx="421590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19 300 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2A234A-DCA3-DB57-D3D2-FE52576AC243}"/>
              </a:ext>
            </a:extLst>
          </p:cNvPr>
          <p:cNvSpPr txBox="1"/>
          <p:nvPr/>
        </p:nvSpPr>
        <p:spPr>
          <a:xfrm>
            <a:off x="7230526" y="1825693"/>
            <a:ext cx="421590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64 000 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4A3D3A-C119-4063-48A6-B6000E394EC1}"/>
              </a:ext>
            </a:extLst>
          </p:cNvPr>
          <p:cNvSpPr txBox="1"/>
          <p:nvPr/>
        </p:nvSpPr>
        <p:spPr>
          <a:xfrm>
            <a:off x="1245690" y="3269757"/>
            <a:ext cx="261290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0,6 kt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054CA5-63FD-A60D-0A72-29D1368C6058}"/>
              </a:ext>
            </a:extLst>
          </p:cNvPr>
          <p:cNvSpPr txBox="1"/>
          <p:nvPr/>
        </p:nvSpPr>
        <p:spPr>
          <a:xfrm>
            <a:off x="3997882" y="886830"/>
            <a:ext cx="27090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141kt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733F65-D88C-EA1C-378B-62E687935AF4}"/>
              </a:ext>
            </a:extLst>
          </p:cNvPr>
          <p:cNvSpPr txBox="1"/>
          <p:nvPr/>
        </p:nvSpPr>
        <p:spPr>
          <a:xfrm>
            <a:off x="2199435" y="2846098"/>
            <a:ext cx="237244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29 kt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EB614F-B15B-D573-0341-5D0FA74655E8}"/>
              </a:ext>
            </a:extLst>
          </p:cNvPr>
          <p:cNvSpPr txBox="1"/>
          <p:nvPr/>
        </p:nvSpPr>
        <p:spPr>
          <a:xfrm>
            <a:off x="3110777" y="1832290"/>
            <a:ext cx="237244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83 kt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F5C8D61-C448-1CF6-B3F1-97DE5E25B0D5}"/>
              </a:ext>
            </a:extLst>
          </p:cNvPr>
          <p:cNvGrpSpPr/>
          <p:nvPr/>
        </p:nvGrpSpPr>
        <p:grpSpPr>
          <a:xfrm>
            <a:off x="1268550" y="3867986"/>
            <a:ext cx="6735843" cy="503073"/>
            <a:chOff x="1268550" y="3867986"/>
            <a:chExt cx="6735843" cy="50307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F96EB3D-0E62-F863-A4D4-0905E3AFF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508" t="71296" r="32716" b="6657"/>
            <a:stretch/>
          </p:blipFill>
          <p:spPr>
            <a:xfrm>
              <a:off x="1318574" y="4145625"/>
              <a:ext cx="3867371" cy="21066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ADE8BA2-AA14-3F95-FCDA-7FF2158ED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0406" t="52237" r="17283" b="25716"/>
            <a:stretch/>
          </p:blipFill>
          <p:spPr>
            <a:xfrm>
              <a:off x="1268550" y="3912021"/>
              <a:ext cx="774662" cy="22203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AABE87E-5728-7A76-97CF-6C7D62875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593" t="51295" r="83604" b="26658"/>
            <a:stretch/>
          </p:blipFill>
          <p:spPr>
            <a:xfrm>
              <a:off x="2970337" y="3908106"/>
              <a:ext cx="931491" cy="22203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A4125FC5-4B88-F554-DB13-5F6690F84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0467" t="27935" r="14730" b="46912"/>
            <a:stretch/>
          </p:blipFill>
          <p:spPr>
            <a:xfrm>
              <a:off x="4953132" y="3867986"/>
              <a:ext cx="887957" cy="24147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A48CA1F-12B9-045C-C663-1B29C39C0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395" t="30205" r="75216" b="46668"/>
            <a:stretch/>
          </p:blipFill>
          <p:spPr>
            <a:xfrm>
              <a:off x="6601392" y="3867986"/>
              <a:ext cx="1403001" cy="2220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96BE53B-DE2B-86A5-881E-AC88DF404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0587" t="11188" r="6024" b="65685"/>
            <a:stretch/>
          </p:blipFill>
          <p:spPr>
            <a:xfrm>
              <a:off x="5379776" y="4149029"/>
              <a:ext cx="1403001" cy="22203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B871B4F5-B21F-D574-00B0-193DD38A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222" t="10439" r="82250" b="66777"/>
            <a:stretch/>
          </p:blipFill>
          <p:spPr>
            <a:xfrm>
              <a:off x="7037496" y="4142752"/>
              <a:ext cx="931491" cy="218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07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98DA6-0E5E-4D0A-71A4-06FA88A26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6E48687-FB08-DC75-092B-F12D3C72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BABE53A-E350-466B-E232-6BDFAC21D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800"/>
              <a:t>Schéma directeur d’infrastructures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169888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11A7-B381-FC6E-01F8-0FCFF5D8136B}"/>
              </a:ext>
            </a:extLst>
          </p:cNvPr>
          <p:cNvSpPr/>
          <p:nvPr/>
        </p:nvSpPr>
        <p:spPr>
          <a:xfrm>
            <a:off x="470262" y="1169318"/>
            <a:ext cx="8588896" cy="656295"/>
          </a:xfrm>
          <a:prstGeom prst="rect">
            <a:avLst/>
          </a:prstGeom>
          <a:solidFill>
            <a:srgbClr val="E8F0F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283FAD-390A-A901-636B-52B9C8C317A9}"/>
              </a:ext>
            </a:extLst>
          </p:cNvPr>
          <p:cNvSpPr/>
          <p:nvPr/>
        </p:nvSpPr>
        <p:spPr>
          <a:xfrm>
            <a:off x="464193" y="1825149"/>
            <a:ext cx="8588896" cy="656295"/>
          </a:xfrm>
          <a:prstGeom prst="rect">
            <a:avLst/>
          </a:prstGeom>
          <a:solidFill>
            <a:srgbClr val="EEECE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EFD3A6-E0C3-2888-AD3C-B693D1C677FD}"/>
              </a:ext>
            </a:extLst>
          </p:cNvPr>
          <p:cNvSpPr/>
          <p:nvPr/>
        </p:nvSpPr>
        <p:spPr>
          <a:xfrm>
            <a:off x="464193" y="2486785"/>
            <a:ext cx="8588896" cy="656295"/>
          </a:xfrm>
          <a:prstGeom prst="rect">
            <a:avLst/>
          </a:prstGeom>
          <a:solidFill>
            <a:srgbClr val="ECFFE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D9706-04D2-BC68-0F4B-DC31D5082E66}"/>
              </a:ext>
            </a:extLst>
          </p:cNvPr>
          <p:cNvSpPr/>
          <p:nvPr/>
        </p:nvSpPr>
        <p:spPr>
          <a:xfrm>
            <a:off x="464193" y="3137275"/>
            <a:ext cx="8588896" cy="656295"/>
          </a:xfrm>
          <a:prstGeom prst="rect">
            <a:avLst/>
          </a:prstGeom>
          <a:solidFill>
            <a:srgbClr val="F2F2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9261F4-6352-B67D-10CF-7F21F87C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1" y="161903"/>
            <a:ext cx="8588897" cy="324392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>
                <a:latin typeface="Open Sans ExtraBold"/>
                <a:ea typeface="Open Sans ExtraBold"/>
                <a:cs typeface="Open Sans ExtraBold"/>
              </a:rPr>
              <a:t>L’identification d’un scénario de référence a permis de réaliser une analyse d’écart entre besoins potentiels et projets déjà enclenchés à 2030 et 2035 : près de 218 kt manqueraient à 2035 pour répondre à la demande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300237-10FF-CAB1-F192-AF7037F98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fr-FR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08ADE9-B50A-25CF-B6E4-60EE1A1FD0A5}"/>
              </a:ext>
            </a:extLst>
          </p:cNvPr>
          <p:cNvSpPr txBox="1"/>
          <p:nvPr/>
        </p:nvSpPr>
        <p:spPr>
          <a:xfrm flipH="1">
            <a:off x="335958" y="809733"/>
            <a:ext cx="403160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10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2030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984A59-04B9-491B-C62B-A706A41DA993}"/>
              </a:ext>
            </a:extLst>
          </p:cNvPr>
          <p:cNvSpPr txBox="1"/>
          <p:nvPr/>
        </p:nvSpPr>
        <p:spPr>
          <a:xfrm flipH="1">
            <a:off x="4776430" y="804863"/>
            <a:ext cx="403160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10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2035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9ED847-5C41-EB6F-44FB-59AA1D8C7164}"/>
              </a:ext>
            </a:extLst>
          </p:cNvPr>
          <p:cNvSpPr txBox="1"/>
          <p:nvPr/>
        </p:nvSpPr>
        <p:spPr>
          <a:xfrm flipH="1">
            <a:off x="2219722" y="3318476"/>
            <a:ext cx="2343381" cy="30777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7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= besoins futurs pour la production de carburants alternatifs qui pourraient être localisés en VDS ou ailleurs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EE5EBE1-E384-E4B4-6370-EF7C2B46B61B}"/>
              </a:ext>
            </a:extLst>
          </p:cNvPr>
          <p:cNvCxnSpPr>
            <a:cxnSpLocks/>
          </p:cNvCxnSpPr>
          <p:nvPr/>
        </p:nvCxnSpPr>
        <p:spPr>
          <a:xfrm>
            <a:off x="4758641" y="804863"/>
            <a:ext cx="0" cy="3120204"/>
          </a:xfrm>
          <a:prstGeom prst="line">
            <a:avLst/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CCF972CC-B880-A17E-D258-32FF5F32DBF1}"/>
              </a:ext>
            </a:extLst>
          </p:cNvPr>
          <p:cNvSpPr txBox="1"/>
          <p:nvPr/>
        </p:nvSpPr>
        <p:spPr>
          <a:xfrm>
            <a:off x="1518280" y="4074078"/>
            <a:ext cx="6107441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Analyse d’écart entre les projets en cours et le potentiel de consommation identifié dans la prospective (en volume d’H2)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7AC736E4-0C8A-CC78-D249-02154D0CD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469819"/>
              </p:ext>
            </p:extLst>
          </p:nvPr>
        </p:nvGraphicFramePr>
        <p:xfrm>
          <a:off x="464192" y="1059680"/>
          <a:ext cx="4135434" cy="294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EE9C827B-C40B-AFE6-5792-C156C02A3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266" y="4410474"/>
            <a:ext cx="3654750" cy="360558"/>
          </a:xfrm>
          <a:prstGeom prst="rect">
            <a:avLst/>
          </a:prstGeom>
        </p:spPr>
      </p:pic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EC562F25-5206-B93F-FA42-216573F7D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432875"/>
              </p:ext>
            </p:extLst>
          </p:nvPr>
        </p:nvGraphicFramePr>
        <p:xfrm>
          <a:off x="4758641" y="1094282"/>
          <a:ext cx="4290157" cy="296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525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8B549-A2C0-0EB3-C6C6-D644758E1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1A53339-BAEF-7D39-A355-AE024316C0B6}"/>
              </a:ext>
            </a:extLst>
          </p:cNvPr>
          <p:cNvSpPr txBox="1"/>
          <p:nvPr/>
        </p:nvSpPr>
        <p:spPr>
          <a:xfrm>
            <a:off x="6496654" y="850321"/>
            <a:ext cx="154640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 u="sng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Légende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69F5190-D5C3-5C03-41CD-AE5EC8E7BB0A}"/>
              </a:ext>
            </a:extLst>
          </p:cNvPr>
          <p:cNvSpPr/>
          <p:nvPr/>
        </p:nvSpPr>
        <p:spPr>
          <a:xfrm>
            <a:off x="6595161" y="1788545"/>
            <a:ext cx="180000" cy="180000"/>
          </a:xfrm>
          <a:prstGeom prst="ellipse">
            <a:avLst/>
          </a:prstGeom>
          <a:solidFill>
            <a:srgbClr val="7030A0">
              <a:alpha val="21176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332CE68-21BB-5673-157D-2DA695E7B88C}"/>
              </a:ext>
            </a:extLst>
          </p:cNvPr>
          <p:cNvSpPr/>
          <p:nvPr/>
        </p:nvSpPr>
        <p:spPr>
          <a:xfrm>
            <a:off x="6685161" y="1787158"/>
            <a:ext cx="180000" cy="180000"/>
          </a:xfrm>
          <a:prstGeom prst="ellipse">
            <a:avLst/>
          </a:prstGeom>
          <a:solidFill>
            <a:srgbClr val="FF0000">
              <a:alpha val="21176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FA183E1-8831-B674-76FD-6F325141A97F}"/>
              </a:ext>
            </a:extLst>
          </p:cNvPr>
          <p:cNvSpPr txBox="1"/>
          <p:nvPr/>
        </p:nvSpPr>
        <p:spPr>
          <a:xfrm>
            <a:off x="6901372" y="1059827"/>
            <a:ext cx="1672248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Production 250MW e-carburants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200AE9-7E88-67AC-41FF-F2A5DF88B567}"/>
              </a:ext>
            </a:extLst>
          </p:cNvPr>
          <p:cNvSpPr txBox="1"/>
          <p:nvPr/>
        </p:nvSpPr>
        <p:spPr>
          <a:xfrm>
            <a:off x="6939692" y="1786212"/>
            <a:ext cx="1672248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Rayons d’avitaillement production (75 km)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CB4BD0F3-2C9A-D84D-E129-3F0844874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6356"/>
              </p:ext>
            </p:extLst>
          </p:nvPr>
        </p:nvGraphicFramePr>
        <p:xfrm>
          <a:off x="6404114" y="2834739"/>
          <a:ext cx="2480002" cy="131875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846558">
                  <a:extLst>
                    <a:ext uri="{9D8B030D-6E8A-4147-A177-3AD203B41FA5}">
                      <a16:colId xmlns:a16="http://schemas.microsoft.com/office/drawing/2014/main" val="451824618"/>
                    </a:ext>
                  </a:extLst>
                </a:gridCol>
                <a:gridCol w="816722">
                  <a:extLst>
                    <a:ext uri="{9D8B030D-6E8A-4147-A177-3AD203B41FA5}">
                      <a16:colId xmlns:a16="http://schemas.microsoft.com/office/drawing/2014/main" val="663502993"/>
                    </a:ext>
                  </a:extLst>
                </a:gridCol>
                <a:gridCol w="816722">
                  <a:extLst>
                    <a:ext uri="{9D8B030D-6E8A-4147-A177-3AD203B41FA5}">
                      <a16:colId xmlns:a16="http://schemas.microsoft.com/office/drawing/2014/main" val="1912979661"/>
                    </a:ext>
                  </a:extLst>
                </a:gridCol>
              </a:tblGrid>
              <a:tr h="279254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bg1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Typologie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>
                          <a:solidFill>
                            <a:schemeClr val="bg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Nombre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>
                          <a:solidFill>
                            <a:schemeClr val="bg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Puissance d’électrolyse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6929"/>
                  </a:ext>
                </a:extLst>
              </a:tr>
              <a:tr h="279254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Site 20MW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120 MW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475267"/>
                  </a:ext>
                </a:extLst>
              </a:tr>
              <a:tr h="27925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Site 150MW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150 MW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25514"/>
                  </a:ext>
                </a:extLst>
              </a:tr>
              <a:tr h="27925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Site 250 MW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250 MW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93092"/>
                  </a:ext>
                </a:extLst>
              </a:tr>
              <a:tr h="195632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520 MW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79878"/>
                  </a:ext>
                </a:extLst>
              </a:tr>
            </a:tbl>
          </a:graphicData>
        </a:graphic>
      </p:graphicFrame>
      <p:sp>
        <p:nvSpPr>
          <p:cNvPr id="6" name="Triangle 5">
            <a:extLst>
              <a:ext uri="{FF2B5EF4-FFF2-40B4-BE49-F238E27FC236}">
                <a16:creationId xmlns:a16="http://schemas.microsoft.com/office/drawing/2014/main" id="{DCB57BFF-C12A-F302-07B2-FE1F712447D5}"/>
              </a:ext>
            </a:extLst>
          </p:cNvPr>
          <p:cNvSpPr/>
          <p:nvPr/>
        </p:nvSpPr>
        <p:spPr>
          <a:xfrm>
            <a:off x="6575516" y="1046766"/>
            <a:ext cx="239151" cy="189603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55D5AB48-2326-77C4-BB4C-41641BECC7C9}"/>
              </a:ext>
            </a:extLst>
          </p:cNvPr>
          <p:cNvSpPr/>
          <p:nvPr/>
        </p:nvSpPr>
        <p:spPr>
          <a:xfrm>
            <a:off x="6590424" y="1272200"/>
            <a:ext cx="209576" cy="180000"/>
          </a:xfrm>
          <a:prstGeom prst="triangl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9BB507A-60E4-291D-114C-94F480186DBE}"/>
              </a:ext>
            </a:extLst>
          </p:cNvPr>
          <p:cNvSpPr txBox="1"/>
          <p:nvPr/>
        </p:nvSpPr>
        <p:spPr>
          <a:xfrm>
            <a:off x="6902291" y="1241869"/>
            <a:ext cx="167224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Production 150MW (120MW industrie et 30 MW mobilité)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B45AD2-F2BE-8D86-FE87-5002E8406DA2}"/>
              </a:ext>
            </a:extLst>
          </p:cNvPr>
          <p:cNvSpPr txBox="1"/>
          <p:nvPr/>
        </p:nvSpPr>
        <p:spPr>
          <a:xfrm>
            <a:off x="6906179" y="2085768"/>
            <a:ext cx="1412727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Poste RTE – 400kV et 225 kV</a:t>
            </a:r>
          </a:p>
        </p:txBody>
      </p:sp>
      <p:pic>
        <p:nvPicPr>
          <p:cNvPr id="39" name="Image 38" descr="Une image contenant Panneau de signalisation, signe, symbole, jaune&#10;&#10;Description générée automatiquement">
            <a:extLst>
              <a:ext uri="{FF2B5EF4-FFF2-40B4-BE49-F238E27FC236}">
                <a16:creationId xmlns:a16="http://schemas.microsoft.com/office/drawing/2014/main" id="{78F25EE5-0017-8AF9-8489-9B83E6E4F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5D0F0"/>
              </a:clrFrom>
              <a:clrTo>
                <a:srgbClr val="75D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507">
            <a:off x="6559187" y="2047719"/>
            <a:ext cx="289130" cy="245760"/>
          </a:xfrm>
          <a:prstGeom prst="rect">
            <a:avLst/>
          </a:prstGeom>
        </p:spPr>
      </p:pic>
      <p:pic>
        <p:nvPicPr>
          <p:cNvPr id="41" name="Image 40" descr="Une image contenant Graphique, Police, capture d’écran, logo&#10;&#10;Description générée automatiquement">
            <a:extLst>
              <a:ext uri="{FF2B5EF4-FFF2-40B4-BE49-F238E27FC236}">
                <a16:creationId xmlns:a16="http://schemas.microsoft.com/office/drawing/2014/main" id="{3A5CA1BB-E3BD-0451-9A85-3536996C5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5D0F0"/>
              </a:clrFrom>
              <a:clrTo>
                <a:srgbClr val="75D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88" y="2045526"/>
            <a:ext cx="276111" cy="269640"/>
          </a:xfrm>
          <a:prstGeom prst="rect">
            <a:avLst/>
          </a:prstGeom>
        </p:spPr>
      </p:pic>
      <p:sp>
        <p:nvSpPr>
          <p:cNvPr id="31" name="Triangle 30">
            <a:extLst>
              <a:ext uri="{FF2B5EF4-FFF2-40B4-BE49-F238E27FC236}">
                <a16:creationId xmlns:a16="http://schemas.microsoft.com/office/drawing/2014/main" id="{D7A093DB-AEBD-DAA3-7A82-3397D1405597}"/>
              </a:ext>
            </a:extLst>
          </p:cNvPr>
          <p:cNvSpPr/>
          <p:nvPr/>
        </p:nvSpPr>
        <p:spPr>
          <a:xfrm>
            <a:off x="6589505" y="1501365"/>
            <a:ext cx="209576" cy="180000"/>
          </a:xfrm>
          <a:prstGeom prst="triangl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0B7F098-D5C8-FEA8-CBB4-581700176493}"/>
              </a:ext>
            </a:extLst>
          </p:cNvPr>
          <p:cNvSpPr txBox="1"/>
          <p:nvPr/>
        </p:nvSpPr>
        <p:spPr>
          <a:xfrm>
            <a:off x="6901372" y="1530488"/>
            <a:ext cx="1672248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Production 20MW mobilité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5B927E89-7E3E-66BB-2C65-EA5ECC13126B}"/>
              </a:ext>
            </a:extLst>
          </p:cNvPr>
          <p:cNvSpPr txBox="1">
            <a:spLocks/>
          </p:cNvSpPr>
          <p:nvPr/>
        </p:nvSpPr>
        <p:spPr>
          <a:xfrm>
            <a:off x="3893266" y="4906619"/>
            <a:ext cx="5718835" cy="244170"/>
          </a:xfrm>
          <a:prstGeom prst="rect">
            <a:avLst/>
          </a:prstGeom>
        </p:spPr>
        <p:txBody>
          <a:bodyPr lIns="0" rIns="0" anchor="ctr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Open Sans Light" panose="020B0606030504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/>
          </a:p>
        </p:txBody>
      </p:sp>
      <p:sp>
        <p:nvSpPr>
          <p:cNvPr id="32" name="Titre 3">
            <a:extLst>
              <a:ext uri="{FF2B5EF4-FFF2-40B4-BE49-F238E27FC236}">
                <a16:creationId xmlns:a16="http://schemas.microsoft.com/office/drawing/2014/main" id="{730E7182-05A5-DC50-D914-3AB1A769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556507" cy="324392"/>
          </a:xfrm>
        </p:spPr>
        <p:txBody>
          <a:bodyPr/>
          <a:lstStyle/>
          <a:p>
            <a:r>
              <a:rPr lang="fr-FR" sz="1100"/>
              <a:t>De nouvelles productions électrolytiques seraient nécessaires pour couvrir une partie de la demande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2936548-37F3-8FDA-AE96-5054287A5634}"/>
              </a:ext>
            </a:extLst>
          </p:cNvPr>
          <p:cNvSpPr txBox="1"/>
          <p:nvPr/>
        </p:nvSpPr>
        <p:spPr>
          <a:xfrm>
            <a:off x="252873" y="4194047"/>
            <a:ext cx="6113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Cartographie des </a:t>
            </a:r>
            <a:r>
              <a:rPr lang="fr-FR" sz="800" i="1" u="sng">
                <a:solidFill>
                  <a:schemeClr val="tx2"/>
                </a:solidFill>
                <a:latin typeface="Open Sans ExtraBold" panose="020B0606030504020204" pitchFamily="34" charset="0"/>
              </a:rPr>
              <a:t>localisations indicatives </a:t>
            </a: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des infrastructures de production </a:t>
            </a:r>
            <a:b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</a:b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du schéma directeur à développer à 2035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572739C-A3BB-0F0A-C9A6-EE1993D93F98}"/>
              </a:ext>
            </a:extLst>
          </p:cNvPr>
          <p:cNvSpPr txBox="1"/>
          <p:nvPr/>
        </p:nvSpPr>
        <p:spPr>
          <a:xfrm>
            <a:off x="6366254" y="4194047"/>
            <a:ext cx="249257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Répartition des productions supplémentaires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DC808830-EA69-C97D-8474-49B762227177}"/>
              </a:ext>
            </a:extLst>
          </p:cNvPr>
          <p:cNvCxnSpPr>
            <a:cxnSpLocks/>
          </p:cNvCxnSpPr>
          <p:nvPr/>
        </p:nvCxnSpPr>
        <p:spPr>
          <a:xfrm>
            <a:off x="6616241" y="2426990"/>
            <a:ext cx="231904" cy="0"/>
          </a:xfrm>
          <a:prstGeom prst="line">
            <a:avLst/>
          </a:prstGeom>
          <a:ln w="25400">
            <a:solidFill>
              <a:srgbClr val="FE5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DE384A31-5903-D166-0E75-372170598D00}"/>
              </a:ext>
            </a:extLst>
          </p:cNvPr>
          <p:cNvSpPr txBox="1"/>
          <p:nvPr/>
        </p:nvSpPr>
        <p:spPr>
          <a:xfrm>
            <a:off x="6935783" y="2337253"/>
            <a:ext cx="1672143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Réseau transport électrique RTE – 400kV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88C7A07-90B3-4743-E402-8154FC5B467C}"/>
              </a:ext>
            </a:extLst>
          </p:cNvPr>
          <p:cNvCxnSpPr>
            <a:cxnSpLocks/>
          </p:cNvCxnSpPr>
          <p:nvPr/>
        </p:nvCxnSpPr>
        <p:spPr>
          <a:xfrm>
            <a:off x="6616241" y="2619882"/>
            <a:ext cx="231904" cy="0"/>
          </a:xfrm>
          <a:prstGeom prst="line">
            <a:avLst/>
          </a:prstGeom>
          <a:ln w="25400">
            <a:solidFill>
              <a:srgbClr val="65D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BC3B1A6-E99F-D6CA-3941-16A30CA14B4A}"/>
              </a:ext>
            </a:extLst>
          </p:cNvPr>
          <p:cNvSpPr txBox="1"/>
          <p:nvPr/>
        </p:nvSpPr>
        <p:spPr>
          <a:xfrm>
            <a:off x="6935783" y="2530145"/>
            <a:ext cx="1672143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Réseau transport électrique RTE – 225kV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F8D1104-C2F0-1A06-3AF5-9B083109AD02}"/>
              </a:ext>
            </a:extLst>
          </p:cNvPr>
          <p:cNvGrpSpPr/>
          <p:nvPr/>
        </p:nvGrpSpPr>
        <p:grpSpPr>
          <a:xfrm>
            <a:off x="290139" y="824374"/>
            <a:ext cx="6039444" cy="3205231"/>
            <a:chOff x="447075" y="872500"/>
            <a:chExt cx="6039444" cy="320523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2CEC3E9-C3BE-7BE8-3086-083C48AC1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619" t="16817" r="4530" b="9477"/>
            <a:stretch/>
          </p:blipFill>
          <p:spPr>
            <a:xfrm>
              <a:off x="447075" y="872500"/>
              <a:ext cx="6039444" cy="3205231"/>
            </a:xfrm>
            <a:prstGeom prst="rect">
              <a:avLst/>
            </a:prstGeom>
          </p:spPr>
        </p:pic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48F1C2C3-1D82-DE3B-B980-A86904594869}"/>
                </a:ext>
              </a:extLst>
            </p:cNvPr>
            <p:cNvSpPr/>
            <p:nvPr/>
          </p:nvSpPr>
          <p:spPr>
            <a:xfrm>
              <a:off x="2888205" y="1628626"/>
              <a:ext cx="311705" cy="298871"/>
            </a:xfrm>
            <a:prstGeom prst="triangl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F80D0335-2818-6215-C1AE-E6674999B70A}"/>
                </a:ext>
              </a:extLst>
            </p:cNvPr>
            <p:cNvSpPr/>
            <p:nvPr/>
          </p:nvSpPr>
          <p:spPr>
            <a:xfrm>
              <a:off x="3286447" y="1628626"/>
              <a:ext cx="257987" cy="254582"/>
            </a:xfrm>
            <a:prstGeom prst="triangl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11A8A984-9941-7DF1-6F86-785FA520AE63}"/>
                </a:ext>
              </a:extLst>
            </p:cNvPr>
            <p:cNvSpPr/>
            <p:nvPr/>
          </p:nvSpPr>
          <p:spPr>
            <a:xfrm>
              <a:off x="2293310" y="2759022"/>
              <a:ext cx="209576" cy="180000"/>
            </a:xfrm>
            <a:prstGeom prst="triangl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7B48AA19-0BF0-8DA8-0606-58F83A99A2B0}"/>
                </a:ext>
              </a:extLst>
            </p:cNvPr>
            <p:cNvSpPr/>
            <p:nvPr/>
          </p:nvSpPr>
          <p:spPr>
            <a:xfrm>
              <a:off x="1353838" y="1712026"/>
              <a:ext cx="209576" cy="180000"/>
            </a:xfrm>
            <a:prstGeom prst="triangl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3184013A-2E8F-A125-688B-FED42A59D8EA}"/>
                </a:ext>
              </a:extLst>
            </p:cNvPr>
            <p:cNvSpPr/>
            <p:nvPr/>
          </p:nvSpPr>
          <p:spPr>
            <a:xfrm>
              <a:off x="4061984" y="2199842"/>
              <a:ext cx="209576" cy="180000"/>
            </a:xfrm>
            <a:prstGeom prst="triangl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5B9DF1C4-79C9-03BD-D3AF-2F1FDB61BD69}"/>
                </a:ext>
              </a:extLst>
            </p:cNvPr>
            <p:cNvSpPr/>
            <p:nvPr/>
          </p:nvSpPr>
          <p:spPr>
            <a:xfrm>
              <a:off x="4229715" y="1549207"/>
              <a:ext cx="209576" cy="180000"/>
            </a:xfrm>
            <a:prstGeom prst="triangl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B7AEB405-34C7-EED0-0CAE-FE56724D2D9E}"/>
                </a:ext>
              </a:extLst>
            </p:cNvPr>
            <p:cNvSpPr/>
            <p:nvPr/>
          </p:nvSpPr>
          <p:spPr>
            <a:xfrm>
              <a:off x="4836135" y="2943688"/>
              <a:ext cx="209576" cy="180000"/>
            </a:xfrm>
            <a:prstGeom prst="triangl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9879DAF0-23FD-DDA6-2C46-D31281773202}"/>
                </a:ext>
              </a:extLst>
            </p:cNvPr>
            <p:cNvSpPr/>
            <p:nvPr/>
          </p:nvSpPr>
          <p:spPr>
            <a:xfrm>
              <a:off x="5456905" y="2590027"/>
              <a:ext cx="209576" cy="180000"/>
            </a:xfrm>
            <a:prstGeom prst="triangl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954BBCF6-483D-8B6D-9CA2-8DC45255D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0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29261F4-6352-B67D-10CF-7F21F87C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1" y="161903"/>
            <a:ext cx="8588897" cy="324392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/>
              <a:t>Le développement de l’H2 est soutenu par de premières infrastructures de transport d’hydrocarbures et d’H2 conventionnel et pourrait à terme bénéficier d’infrastructures complémentaires pour passer à l’échelle</a:t>
            </a:r>
            <a:endParaRPr lang="fr-FR" sz="1100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595BCCB-5261-0295-790E-17A756E292AD}"/>
              </a:ext>
            </a:extLst>
          </p:cNvPr>
          <p:cNvSpPr txBox="1">
            <a:spLocks/>
          </p:cNvSpPr>
          <p:nvPr/>
        </p:nvSpPr>
        <p:spPr>
          <a:xfrm>
            <a:off x="2889436" y="4967274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Open Sans Light" panose="020B0606030504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00">
                <a:solidFill>
                  <a:srgbClr val="17375E"/>
                </a:solidFill>
                <a:ea typeface="Open Sans Light" panose="020B0606030504020204" pitchFamily="34" charset="0"/>
                <a:cs typeface="Open Sans Light" panose="020B0606030504020204" pitchFamily="34" charset="0"/>
              </a:rPr>
              <a:t>*Tracé indicatif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603F3F-223D-5AA4-EBEB-F0E6E84F2B38}"/>
              </a:ext>
            </a:extLst>
          </p:cNvPr>
          <p:cNvSpPr txBox="1"/>
          <p:nvPr/>
        </p:nvSpPr>
        <p:spPr>
          <a:xfrm>
            <a:off x="6490490" y="1059393"/>
            <a:ext cx="2196309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Infrastructures énergétiques existantes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D4D9CE-F0AA-CBAC-4332-D772111ED21E}"/>
              </a:ext>
            </a:extLst>
          </p:cNvPr>
          <p:cNvSpPr txBox="1"/>
          <p:nvPr/>
        </p:nvSpPr>
        <p:spPr>
          <a:xfrm>
            <a:off x="6920370" y="1246702"/>
            <a:ext cx="1922041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Pipeline Le Havre-Paris (hydrocarbures)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C26007C-F92F-59A5-3D33-0919FF6D162F}"/>
              </a:ext>
            </a:extLst>
          </p:cNvPr>
          <p:cNvSpPr txBox="1"/>
          <p:nvPr/>
        </p:nvSpPr>
        <p:spPr>
          <a:xfrm>
            <a:off x="6915197" y="2221530"/>
            <a:ext cx="1977264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Dorsale européenne de l’H2 (GRT Gaz)*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4846E2F-406E-2CEF-0BDD-6DA8ADDE7B76}"/>
              </a:ext>
            </a:extLst>
          </p:cNvPr>
          <p:cNvCxnSpPr>
            <a:cxnSpLocks/>
          </p:cNvCxnSpPr>
          <p:nvPr/>
        </p:nvCxnSpPr>
        <p:spPr>
          <a:xfrm>
            <a:off x="6504324" y="1349385"/>
            <a:ext cx="299255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2A85CD01-9521-B1A7-0937-52C9944E7FAE}"/>
              </a:ext>
            </a:extLst>
          </p:cNvPr>
          <p:cNvCxnSpPr>
            <a:cxnSpLocks/>
          </p:cNvCxnSpPr>
          <p:nvPr/>
        </p:nvCxnSpPr>
        <p:spPr>
          <a:xfrm>
            <a:off x="6514840" y="2313863"/>
            <a:ext cx="299255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B3DB7521-A922-4E2D-A605-CC7981E8402E}"/>
              </a:ext>
            </a:extLst>
          </p:cNvPr>
          <p:cNvSpPr/>
          <p:nvPr/>
        </p:nvSpPr>
        <p:spPr>
          <a:xfrm>
            <a:off x="6515464" y="3057845"/>
            <a:ext cx="179160" cy="18082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80" name="Graphique 79" descr="Avion avec un remplissage uni">
            <a:extLst>
              <a:ext uri="{FF2B5EF4-FFF2-40B4-BE49-F238E27FC236}">
                <a16:creationId xmlns:a16="http://schemas.microsoft.com/office/drawing/2014/main" id="{C41D42CB-F918-9F5B-DBDA-C82CBBB8C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4518" y="3087800"/>
            <a:ext cx="121053" cy="122176"/>
          </a:xfrm>
          <a:prstGeom prst="rect">
            <a:avLst/>
          </a:prstGeom>
        </p:spPr>
      </p:pic>
      <p:sp>
        <p:nvSpPr>
          <p:cNvPr id="81" name="Ellipse 80">
            <a:extLst>
              <a:ext uri="{FF2B5EF4-FFF2-40B4-BE49-F238E27FC236}">
                <a16:creationId xmlns:a16="http://schemas.microsoft.com/office/drawing/2014/main" id="{8DBC7337-7527-4D34-9292-7C2BC28318BB}"/>
              </a:ext>
            </a:extLst>
          </p:cNvPr>
          <p:cNvSpPr/>
          <p:nvPr/>
        </p:nvSpPr>
        <p:spPr>
          <a:xfrm>
            <a:off x="6514629" y="3538477"/>
            <a:ext cx="179160" cy="18082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82" name="Graphique 81" descr="Carburant avec un remplissage uni">
            <a:extLst>
              <a:ext uri="{FF2B5EF4-FFF2-40B4-BE49-F238E27FC236}">
                <a16:creationId xmlns:a16="http://schemas.microsoft.com/office/drawing/2014/main" id="{DE287F3F-1C50-8AF8-5C73-1D237666B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7311" y="3565227"/>
            <a:ext cx="120675" cy="121795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3EAEFBA3-3E84-6550-642B-5F7E1BB80111}"/>
              </a:ext>
            </a:extLst>
          </p:cNvPr>
          <p:cNvSpPr txBox="1"/>
          <p:nvPr/>
        </p:nvSpPr>
        <p:spPr>
          <a:xfrm>
            <a:off x="6736471" y="3038411"/>
            <a:ext cx="681484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Aéroport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6FF8614-369F-322E-FAB8-0B8C50A4D403}"/>
              </a:ext>
            </a:extLst>
          </p:cNvPr>
          <p:cNvSpPr txBox="1"/>
          <p:nvPr/>
        </p:nvSpPr>
        <p:spPr>
          <a:xfrm>
            <a:off x="6736471" y="3486907"/>
            <a:ext cx="100733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Zone de production de carburants alternatifs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F9846AE-4C34-916F-0A79-6F34A3C2E596}"/>
              </a:ext>
            </a:extLst>
          </p:cNvPr>
          <p:cNvCxnSpPr>
            <a:cxnSpLocks/>
          </p:cNvCxnSpPr>
          <p:nvPr/>
        </p:nvCxnSpPr>
        <p:spPr>
          <a:xfrm>
            <a:off x="6504324" y="1779519"/>
            <a:ext cx="299255" cy="0"/>
          </a:xfrm>
          <a:prstGeom prst="line">
            <a:avLst/>
          </a:prstGeom>
          <a:ln w="25400">
            <a:solidFill>
              <a:srgbClr val="FF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C85C9F59-178B-F8A4-FA16-3ADED528343D}"/>
              </a:ext>
            </a:extLst>
          </p:cNvPr>
          <p:cNvSpPr txBox="1"/>
          <p:nvPr/>
        </p:nvSpPr>
        <p:spPr>
          <a:xfrm>
            <a:off x="6919178" y="1678056"/>
            <a:ext cx="106200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Réseau H2 Air liquide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E8D88CB6-52C7-3BEB-D9AE-A40EDF537A81}"/>
              </a:ext>
            </a:extLst>
          </p:cNvPr>
          <p:cNvSpPr txBox="1"/>
          <p:nvPr/>
        </p:nvSpPr>
        <p:spPr>
          <a:xfrm>
            <a:off x="6511325" y="2805168"/>
            <a:ext cx="1594402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Autres infrastructures</a:t>
            </a: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12A2D9D7-9346-4A5E-D76E-3D904245A5D1}"/>
              </a:ext>
            </a:extLst>
          </p:cNvPr>
          <p:cNvCxnSpPr>
            <a:cxnSpLocks/>
          </p:cNvCxnSpPr>
          <p:nvPr/>
        </p:nvCxnSpPr>
        <p:spPr>
          <a:xfrm>
            <a:off x="6504324" y="1518255"/>
            <a:ext cx="29925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388686D2-FC30-E58E-9A7C-3531DDF87666}"/>
              </a:ext>
            </a:extLst>
          </p:cNvPr>
          <p:cNvSpPr txBox="1"/>
          <p:nvPr/>
        </p:nvSpPr>
        <p:spPr>
          <a:xfrm>
            <a:off x="6915197" y="1431368"/>
            <a:ext cx="150653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Oléoduc de défense commune de l’OTAN (ODC) (hydrocarbures)</a:t>
            </a:r>
          </a:p>
        </p:txBody>
      </p:sp>
      <p:sp>
        <p:nvSpPr>
          <p:cNvPr id="90" name="Forme libre 89">
            <a:extLst>
              <a:ext uri="{FF2B5EF4-FFF2-40B4-BE49-F238E27FC236}">
                <a16:creationId xmlns:a16="http://schemas.microsoft.com/office/drawing/2014/main" id="{C7B1B95D-80EC-4FAD-7CF2-CBCED28EAE28}"/>
              </a:ext>
            </a:extLst>
          </p:cNvPr>
          <p:cNvSpPr/>
          <p:nvPr/>
        </p:nvSpPr>
        <p:spPr>
          <a:xfrm>
            <a:off x="6558420" y="2489202"/>
            <a:ext cx="178051" cy="205448"/>
          </a:xfrm>
          <a:custGeom>
            <a:avLst/>
            <a:gdLst>
              <a:gd name="connsiteX0" fmla="*/ 183019 w 246687"/>
              <a:gd name="connsiteY0" fmla="*/ 5309 h 264156"/>
              <a:gd name="connsiteX1" fmla="*/ 50360 w 246687"/>
              <a:gd name="connsiteY1" fmla="*/ 24261 h 264156"/>
              <a:gd name="connsiteX2" fmla="*/ 2982 w 246687"/>
              <a:gd name="connsiteY2" fmla="*/ 137968 h 264156"/>
              <a:gd name="connsiteX3" fmla="*/ 17195 w 246687"/>
              <a:gd name="connsiteY3" fmla="*/ 246938 h 264156"/>
              <a:gd name="connsiteX4" fmla="*/ 116690 w 246687"/>
              <a:gd name="connsiteY4" fmla="*/ 261152 h 264156"/>
              <a:gd name="connsiteX5" fmla="*/ 201970 w 246687"/>
              <a:gd name="connsiteY5" fmla="*/ 218511 h 264156"/>
              <a:gd name="connsiteX6" fmla="*/ 244611 w 246687"/>
              <a:gd name="connsiteY6" fmla="*/ 152182 h 264156"/>
              <a:gd name="connsiteX7" fmla="*/ 235135 w 246687"/>
              <a:gd name="connsiteY7" fmla="*/ 95328 h 264156"/>
              <a:gd name="connsiteX8" fmla="*/ 183019 w 246687"/>
              <a:gd name="connsiteY8" fmla="*/ 5309 h 26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87" h="264156">
                <a:moveTo>
                  <a:pt x="183019" y="5309"/>
                </a:moveTo>
                <a:cubicBezTo>
                  <a:pt x="152223" y="-6535"/>
                  <a:pt x="80366" y="2151"/>
                  <a:pt x="50360" y="24261"/>
                </a:cubicBezTo>
                <a:cubicBezTo>
                  <a:pt x="20354" y="46371"/>
                  <a:pt x="8509" y="100855"/>
                  <a:pt x="2982" y="137968"/>
                </a:cubicBezTo>
                <a:cubicBezTo>
                  <a:pt x="-2545" y="175081"/>
                  <a:pt x="-1756" y="226407"/>
                  <a:pt x="17195" y="246938"/>
                </a:cubicBezTo>
                <a:cubicBezTo>
                  <a:pt x="36146" y="267469"/>
                  <a:pt x="85894" y="265890"/>
                  <a:pt x="116690" y="261152"/>
                </a:cubicBezTo>
                <a:cubicBezTo>
                  <a:pt x="147486" y="256414"/>
                  <a:pt x="180650" y="236673"/>
                  <a:pt x="201970" y="218511"/>
                </a:cubicBezTo>
                <a:cubicBezTo>
                  <a:pt x="223290" y="200349"/>
                  <a:pt x="239084" y="172713"/>
                  <a:pt x="244611" y="152182"/>
                </a:cubicBezTo>
                <a:cubicBezTo>
                  <a:pt x="250139" y="131652"/>
                  <a:pt x="243821" y="116648"/>
                  <a:pt x="235135" y="95328"/>
                </a:cubicBezTo>
                <a:cubicBezTo>
                  <a:pt x="226449" y="74008"/>
                  <a:pt x="213815" y="17153"/>
                  <a:pt x="183019" y="5309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58717"/>
            </a:schemeClr>
          </a:solidFill>
          <a:ln w="6350">
            <a:solidFill>
              <a:schemeClr val="tx1">
                <a:alpha val="34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069B4EA7-E193-4DF5-AEDC-AF03AD72C6A4}"/>
              </a:ext>
            </a:extLst>
          </p:cNvPr>
          <p:cNvSpPr txBox="1"/>
          <p:nvPr/>
        </p:nvSpPr>
        <p:spPr>
          <a:xfrm>
            <a:off x="6915197" y="2472936"/>
            <a:ext cx="14691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Zone présentant un potentiel de stockage aquifère (gaz et H2) 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793BE20B-CC6B-9AA5-1688-C89D711E319E}"/>
              </a:ext>
            </a:extLst>
          </p:cNvPr>
          <p:cNvSpPr txBox="1"/>
          <p:nvPr/>
        </p:nvSpPr>
        <p:spPr>
          <a:xfrm>
            <a:off x="6491490" y="1987111"/>
            <a:ext cx="1922041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Infrastructures énergétiques prévues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9521EDF-8CD5-6A07-55A1-C3CC7FC33C53}"/>
              </a:ext>
            </a:extLst>
          </p:cNvPr>
          <p:cNvSpPr txBox="1"/>
          <p:nvPr/>
        </p:nvSpPr>
        <p:spPr>
          <a:xfrm>
            <a:off x="752858" y="4185041"/>
            <a:ext cx="5285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Cartographie des infrastructures de transports (hydrocarbures et H2) et stockage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92BA782-C760-1E28-9C5C-FCFA3233C6D5}"/>
              </a:ext>
            </a:extLst>
          </p:cNvPr>
          <p:cNvSpPr txBox="1"/>
          <p:nvPr/>
        </p:nvSpPr>
        <p:spPr>
          <a:xfrm>
            <a:off x="6496654" y="850321"/>
            <a:ext cx="154640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 u="sng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Légende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EF45D41C-27EA-EBF7-2ED5-C9EAB5B8C241}"/>
              </a:ext>
            </a:extLst>
          </p:cNvPr>
          <p:cNvGrpSpPr/>
          <p:nvPr/>
        </p:nvGrpSpPr>
        <p:grpSpPr>
          <a:xfrm>
            <a:off x="589188" y="858070"/>
            <a:ext cx="5449578" cy="3254512"/>
            <a:chOff x="589188" y="858070"/>
            <a:chExt cx="5449578" cy="3254512"/>
          </a:xfrm>
        </p:grpSpPr>
        <p:pic>
          <p:nvPicPr>
            <p:cNvPr id="7" name="Image 6" descr="Une image contenant texte, carte, atlas&#10;&#10;Description générée automatiquement">
              <a:extLst>
                <a:ext uri="{FF2B5EF4-FFF2-40B4-BE49-F238E27FC236}">
                  <a16:creationId xmlns:a16="http://schemas.microsoft.com/office/drawing/2014/main" id="{2E8A4DFD-16BF-E0B5-4CB9-12A4153B1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2" t="5491" b="4246"/>
            <a:stretch/>
          </p:blipFill>
          <p:spPr>
            <a:xfrm>
              <a:off x="589188" y="858070"/>
              <a:ext cx="5442009" cy="3254512"/>
            </a:xfrm>
            <a:prstGeom prst="rect">
              <a:avLst/>
            </a:prstGeom>
          </p:spPr>
        </p:pic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85A74B91-A651-F604-66A4-AF8DB21C5A4E}"/>
                </a:ext>
              </a:extLst>
            </p:cNvPr>
            <p:cNvSpPr/>
            <p:nvPr/>
          </p:nvSpPr>
          <p:spPr>
            <a:xfrm>
              <a:off x="2617689" y="1646782"/>
              <a:ext cx="1242447" cy="1244430"/>
            </a:xfrm>
            <a:custGeom>
              <a:avLst/>
              <a:gdLst>
                <a:gd name="connsiteX0" fmla="*/ 191885 w 1242447"/>
                <a:gd name="connsiteY0" fmla="*/ 120761 h 1244430"/>
                <a:gd name="connsiteX1" fmla="*/ 265037 w 1242447"/>
                <a:gd name="connsiteY1" fmla="*/ 52834 h 1244430"/>
                <a:gd name="connsiteX2" fmla="*/ 416566 w 1242447"/>
                <a:gd name="connsiteY2" fmla="*/ 16258 h 1244430"/>
                <a:gd name="connsiteX3" fmla="*/ 636022 w 1242447"/>
                <a:gd name="connsiteY3" fmla="*/ 11033 h 1244430"/>
                <a:gd name="connsiteX4" fmla="*/ 730075 w 1242447"/>
                <a:gd name="connsiteY4" fmla="*/ 11033 h 1244430"/>
                <a:gd name="connsiteX5" fmla="*/ 980882 w 1242447"/>
                <a:gd name="connsiteY5" fmla="*/ 157337 h 1244430"/>
                <a:gd name="connsiteX6" fmla="*/ 1038358 w 1242447"/>
                <a:gd name="connsiteY6" fmla="*/ 230489 h 1244430"/>
                <a:gd name="connsiteX7" fmla="*/ 1048808 w 1242447"/>
                <a:gd name="connsiteY7" fmla="*/ 376793 h 1244430"/>
                <a:gd name="connsiteX8" fmla="*/ 1148086 w 1242447"/>
                <a:gd name="connsiteY8" fmla="*/ 627599 h 1244430"/>
                <a:gd name="connsiteX9" fmla="*/ 1242139 w 1242447"/>
                <a:gd name="connsiteY9" fmla="*/ 857506 h 1244430"/>
                <a:gd name="connsiteX10" fmla="*/ 1168987 w 1242447"/>
                <a:gd name="connsiteY10" fmla="*/ 1082187 h 1244430"/>
                <a:gd name="connsiteX11" fmla="*/ 939080 w 1242447"/>
                <a:gd name="connsiteY11" fmla="*/ 1171014 h 1244430"/>
                <a:gd name="connsiteX12" fmla="*/ 646472 w 1242447"/>
                <a:gd name="connsiteY12" fmla="*/ 1244166 h 1244430"/>
                <a:gd name="connsiteX13" fmla="*/ 447917 w 1242447"/>
                <a:gd name="connsiteY13" fmla="*/ 1144889 h 1244430"/>
                <a:gd name="connsiteX14" fmla="*/ 259812 w 1242447"/>
                <a:gd name="connsiteY14" fmla="*/ 1014260 h 1244430"/>
                <a:gd name="connsiteX15" fmla="*/ 19455 w 1242447"/>
                <a:gd name="connsiteY15" fmla="*/ 737327 h 1244430"/>
                <a:gd name="connsiteX16" fmla="*/ 19455 w 1242447"/>
                <a:gd name="connsiteY16" fmla="*/ 470845 h 1244430"/>
                <a:gd name="connsiteX17" fmla="*/ 61256 w 1242447"/>
                <a:gd name="connsiteY17" fmla="*/ 350667 h 1244430"/>
                <a:gd name="connsiteX18" fmla="*/ 108283 w 1242447"/>
                <a:gd name="connsiteY18" fmla="*/ 209588 h 1244430"/>
                <a:gd name="connsiteX19" fmla="*/ 191885 w 1242447"/>
                <a:gd name="connsiteY19" fmla="*/ 120761 h 12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2447" h="1244430">
                  <a:moveTo>
                    <a:pt x="191885" y="120761"/>
                  </a:moveTo>
                  <a:cubicBezTo>
                    <a:pt x="218011" y="94635"/>
                    <a:pt x="227590" y="70251"/>
                    <a:pt x="265037" y="52834"/>
                  </a:cubicBezTo>
                  <a:cubicBezTo>
                    <a:pt x="302484" y="35417"/>
                    <a:pt x="354735" y="23225"/>
                    <a:pt x="416566" y="16258"/>
                  </a:cubicBezTo>
                  <a:cubicBezTo>
                    <a:pt x="478397" y="9291"/>
                    <a:pt x="583771" y="11904"/>
                    <a:pt x="636022" y="11033"/>
                  </a:cubicBezTo>
                  <a:cubicBezTo>
                    <a:pt x="688273" y="10162"/>
                    <a:pt x="672598" y="-13351"/>
                    <a:pt x="730075" y="11033"/>
                  </a:cubicBezTo>
                  <a:cubicBezTo>
                    <a:pt x="787552" y="35417"/>
                    <a:pt x="929502" y="120761"/>
                    <a:pt x="980882" y="157337"/>
                  </a:cubicBezTo>
                  <a:cubicBezTo>
                    <a:pt x="1032262" y="193913"/>
                    <a:pt x="1027037" y="193913"/>
                    <a:pt x="1038358" y="230489"/>
                  </a:cubicBezTo>
                  <a:cubicBezTo>
                    <a:pt x="1049679" y="267065"/>
                    <a:pt x="1030520" y="310608"/>
                    <a:pt x="1048808" y="376793"/>
                  </a:cubicBezTo>
                  <a:cubicBezTo>
                    <a:pt x="1067096" y="442978"/>
                    <a:pt x="1115864" y="547480"/>
                    <a:pt x="1148086" y="627599"/>
                  </a:cubicBezTo>
                  <a:cubicBezTo>
                    <a:pt x="1180308" y="707718"/>
                    <a:pt x="1238656" y="781741"/>
                    <a:pt x="1242139" y="857506"/>
                  </a:cubicBezTo>
                  <a:cubicBezTo>
                    <a:pt x="1245623" y="933271"/>
                    <a:pt x="1219497" y="1029936"/>
                    <a:pt x="1168987" y="1082187"/>
                  </a:cubicBezTo>
                  <a:cubicBezTo>
                    <a:pt x="1118477" y="1134438"/>
                    <a:pt x="1026166" y="1144018"/>
                    <a:pt x="939080" y="1171014"/>
                  </a:cubicBezTo>
                  <a:cubicBezTo>
                    <a:pt x="851994" y="1198010"/>
                    <a:pt x="728333" y="1248520"/>
                    <a:pt x="646472" y="1244166"/>
                  </a:cubicBezTo>
                  <a:cubicBezTo>
                    <a:pt x="564611" y="1239812"/>
                    <a:pt x="512360" y="1183207"/>
                    <a:pt x="447917" y="1144889"/>
                  </a:cubicBezTo>
                  <a:cubicBezTo>
                    <a:pt x="383474" y="1106571"/>
                    <a:pt x="331222" y="1082187"/>
                    <a:pt x="259812" y="1014260"/>
                  </a:cubicBezTo>
                  <a:cubicBezTo>
                    <a:pt x="188402" y="946333"/>
                    <a:pt x="59514" y="827896"/>
                    <a:pt x="19455" y="737327"/>
                  </a:cubicBezTo>
                  <a:cubicBezTo>
                    <a:pt x="-20604" y="646758"/>
                    <a:pt x="12488" y="535288"/>
                    <a:pt x="19455" y="470845"/>
                  </a:cubicBezTo>
                  <a:cubicBezTo>
                    <a:pt x="26422" y="406402"/>
                    <a:pt x="46451" y="394210"/>
                    <a:pt x="61256" y="350667"/>
                  </a:cubicBezTo>
                  <a:cubicBezTo>
                    <a:pt x="76061" y="307124"/>
                    <a:pt x="87382" y="247035"/>
                    <a:pt x="108283" y="209588"/>
                  </a:cubicBezTo>
                  <a:cubicBezTo>
                    <a:pt x="129184" y="172141"/>
                    <a:pt x="165759" y="146887"/>
                    <a:pt x="191885" y="12076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58717"/>
              </a:schemeClr>
            </a:solidFill>
            <a:ln w="6350">
              <a:solidFill>
                <a:schemeClr val="tx1">
                  <a:alpha val="34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A1A68C1-76E0-48F1-EE95-735F19A1811D}"/>
                </a:ext>
              </a:extLst>
            </p:cNvPr>
            <p:cNvSpPr/>
            <p:nvPr/>
          </p:nvSpPr>
          <p:spPr>
            <a:xfrm>
              <a:off x="2610382" y="1812350"/>
              <a:ext cx="3411276" cy="1721012"/>
            </a:xfrm>
            <a:custGeom>
              <a:avLst/>
              <a:gdLst>
                <a:gd name="connsiteX0" fmla="*/ 0 w 3876339"/>
                <a:gd name="connsiteY0" fmla="*/ 126839 h 1955639"/>
                <a:gd name="connsiteX1" fmla="*/ 82475 w 3876339"/>
                <a:gd name="connsiteY1" fmla="*/ 87394 h 1955639"/>
                <a:gd name="connsiteX2" fmla="*/ 121920 w 3876339"/>
                <a:gd name="connsiteY2" fmla="*/ 65879 h 1955639"/>
                <a:gd name="connsiteX3" fmla="*/ 164950 w 3876339"/>
                <a:gd name="connsiteY3" fmla="*/ 65879 h 1955639"/>
                <a:gd name="connsiteX4" fmla="*/ 211567 w 3876339"/>
                <a:gd name="connsiteY4" fmla="*/ 105324 h 1955639"/>
                <a:gd name="connsiteX5" fmla="*/ 247426 w 3876339"/>
                <a:gd name="connsiteY5" fmla="*/ 141182 h 1955639"/>
                <a:gd name="connsiteX6" fmla="*/ 283284 w 3876339"/>
                <a:gd name="connsiteY6" fmla="*/ 123253 h 1955639"/>
                <a:gd name="connsiteX7" fmla="*/ 294042 w 3876339"/>
                <a:gd name="connsiteY7" fmla="*/ 105324 h 1955639"/>
                <a:gd name="connsiteX8" fmla="*/ 319143 w 3876339"/>
                <a:gd name="connsiteY8" fmla="*/ 33606 h 1955639"/>
                <a:gd name="connsiteX9" fmla="*/ 340659 w 3876339"/>
                <a:gd name="connsiteY9" fmla="*/ 1333 h 1955639"/>
                <a:gd name="connsiteX10" fmla="*/ 387275 w 3876339"/>
                <a:gd name="connsiteY10" fmla="*/ 8505 h 1955639"/>
                <a:gd name="connsiteX11" fmla="*/ 412376 w 3876339"/>
                <a:gd name="connsiteY11" fmla="*/ 30020 h 1955639"/>
                <a:gd name="connsiteX12" fmla="*/ 423134 w 3876339"/>
                <a:gd name="connsiteY12" fmla="*/ 58707 h 1955639"/>
                <a:gd name="connsiteX13" fmla="*/ 448235 w 3876339"/>
                <a:gd name="connsiteY13" fmla="*/ 80222 h 1955639"/>
                <a:gd name="connsiteX14" fmla="*/ 451821 w 3876339"/>
                <a:gd name="connsiteY14" fmla="*/ 116081 h 1955639"/>
                <a:gd name="connsiteX15" fmla="*/ 441063 w 3876339"/>
                <a:gd name="connsiteY15" fmla="*/ 162698 h 1955639"/>
                <a:gd name="connsiteX16" fmla="*/ 498437 w 3876339"/>
                <a:gd name="connsiteY16" fmla="*/ 198557 h 1955639"/>
                <a:gd name="connsiteX17" fmla="*/ 516367 w 3876339"/>
                <a:gd name="connsiteY17" fmla="*/ 162698 h 1955639"/>
                <a:gd name="connsiteX18" fmla="*/ 505609 w 3876339"/>
                <a:gd name="connsiteY18" fmla="*/ 130425 h 1955639"/>
                <a:gd name="connsiteX19" fmla="*/ 502023 w 3876339"/>
                <a:gd name="connsiteY19" fmla="*/ 94566 h 1955639"/>
                <a:gd name="connsiteX20" fmla="*/ 530710 w 3876339"/>
                <a:gd name="connsiteY20" fmla="*/ 65879 h 1955639"/>
                <a:gd name="connsiteX21" fmla="*/ 552226 w 3876339"/>
                <a:gd name="connsiteY21" fmla="*/ 65879 h 1955639"/>
                <a:gd name="connsiteX22" fmla="*/ 570155 w 3876339"/>
                <a:gd name="connsiteY22" fmla="*/ 101738 h 1955639"/>
                <a:gd name="connsiteX23" fmla="*/ 573741 w 3876339"/>
                <a:gd name="connsiteY23" fmla="*/ 137597 h 1955639"/>
                <a:gd name="connsiteX24" fmla="*/ 562983 w 3876339"/>
                <a:gd name="connsiteY24" fmla="*/ 198557 h 1955639"/>
                <a:gd name="connsiteX25" fmla="*/ 570155 w 3876339"/>
                <a:gd name="connsiteY25" fmla="*/ 252345 h 1955639"/>
                <a:gd name="connsiteX26" fmla="*/ 606014 w 3876339"/>
                <a:gd name="connsiteY26" fmla="*/ 252345 h 1955639"/>
                <a:gd name="connsiteX27" fmla="*/ 634701 w 3876339"/>
                <a:gd name="connsiteY27" fmla="*/ 234415 h 1955639"/>
                <a:gd name="connsiteX28" fmla="*/ 659802 w 3876339"/>
                <a:gd name="connsiteY28" fmla="*/ 202142 h 1955639"/>
                <a:gd name="connsiteX29" fmla="*/ 670560 w 3876339"/>
                <a:gd name="connsiteY29" fmla="*/ 162698 h 1955639"/>
                <a:gd name="connsiteX30" fmla="*/ 717176 w 3876339"/>
                <a:gd name="connsiteY30" fmla="*/ 130425 h 1955639"/>
                <a:gd name="connsiteX31" fmla="*/ 738692 w 3876339"/>
                <a:gd name="connsiteY31" fmla="*/ 130425 h 1955639"/>
                <a:gd name="connsiteX32" fmla="*/ 767379 w 3876339"/>
                <a:gd name="connsiteY32" fmla="*/ 166284 h 1955639"/>
                <a:gd name="connsiteX33" fmla="*/ 767379 w 3876339"/>
                <a:gd name="connsiteY33" fmla="*/ 223658 h 1955639"/>
                <a:gd name="connsiteX34" fmla="*/ 756621 w 3876339"/>
                <a:gd name="connsiteY34" fmla="*/ 270274 h 1955639"/>
                <a:gd name="connsiteX35" fmla="*/ 713590 w 3876339"/>
                <a:gd name="connsiteY35" fmla="*/ 291789 h 1955639"/>
                <a:gd name="connsiteX36" fmla="*/ 656216 w 3876339"/>
                <a:gd name="connsiteY36" fmla="*/ 313305 h 1955639"/>
                <a:gd name="connsiteX37" fmla="*/ 656216 w 3876339"/>
                <a:gd name="connsiteY37" fmla="*/ 341992 h 1955639"/>
                <a:gd name="connsiteX38" fmla="*/ 710004 w 3876339"/>
                <a:gd name="connsiteY38" fmla="*/ 338406 h 1955639"/>
                <a:gd name="connsiteX39" fmla="*/ 735106 w 3876339"/>
                <a:gd name="connsiteY39" fmla="*/ 327648 h 1955639"/>
                <a:gd name="connsiteX40" fmla="*/ 788894 w 3876339"/>
                <a:gd name="connsiteY40" fmla="*/ 327648 h 1955639"/>
                <a:gd name="connsiteX41" fmla="*/ 831924 w 3876339"/>
                <a:gd name="connsiteY41" fmla="*/ 324062 h 1955639"/>
                <a:gd name="connsiteX42" fmla="*/ 892884 w 3876339"/>
                <a:gd name="connsiteY42" fmla="*/ 331234 h 1955639"/>
                <a:gd name="connsiteX43" fmla="*/ 910814 w 3876339"/>
                <a:gd name="connsiteY43" fmla="*/ 374265 h 1955639"/>
                <a:gd name="connsiteX44" fmla="*/ 882127 w 3876339"/>
                <a:gd name="connsiteY44" fmla="*/ 442397 h 1955639"/>
                <a:gd name="connsiteX45" fmla="*/ 885713 w 3876339"/>
                <a:gd name="connsiteY45" fmla="*/ 478255 h 1955639"/>
                <a:gd name="connsiteX46" fmla="*/ 946673 w 3876339"/>
                <a:gd name="connsiteY46" fmla="*/ 463912 h 1955639"/>
                <a:gd name="connsiteX47" fmla="*/ 978946 w 3876339"/>
                <a:gd name="connsiteY47" fmla="*/ 428053 h 1955639"/>
                <a:gd name="connsiteX48" fmla="*/ 1018390 w 3876339"/>
                <a:gd name="connsiteY48" fmla="*/ 413709 h 1955639"/>
                <a:gd name="connsiteX49" fmla="*/ 1036320 w 3876339"/>
                <a:gd name="connsiteY49" fmla="*/ 445982 h 1955639"/>
                <a:gd name="connsiteX50" fmla="*/ 1025562 w 3876339"/>
                <a:gd name="connsiteY50" fmla="*/ 474669 h 1955639"/>
                <a:gd name="connsiteX51" fmla="*/ 993289 w 3876339"/>
                <a:gd name="connsiteY51" fmla="*/ 517700 h 1955639"/>
                <a:gd name="connsiteX52" fmla="*/ 1025562 w 3876339"/>
                <a:gd name="connsiteY52" fmla="*/ 542801 h 1955639"/>
                <a:gd name="connsiteX53" fmla="*/ 1065007 w 3876339"/>
                <a:gd name="connsiteY53" fmla="*/ 571488 h 1955639"/>
                <a:gd name="connsiteX54" fmla="*/ 1082936 w 3876339"/>
                <a:gd name="connsiteY54" fmla="*/ 600175 h 1955639"/>
                <a:gd name="connsiteX55" fmla="*/ 1118795 w 3876339"/>
                <a:gd name="connsiteY55" fmla="*/ 636034 h 1955639"/>
                <a:gd name="connsiteX56" fmla="*/ 1151068 w 3876339"/>
                <a:gd name="connsiteY56" fmla="*/ 671893 h 1955639"/>
                <a:gd name="connsiteX57" fmla="*/ 1168997 w 3876339"/>
                <a:gd name="connsiteY57" fmla="*/ 725681 h 1955639"/>
                <a:gd name="connsiteX58" fmla="*/ 1215614 w 3876339"/>
                <a:gd name="connsiteY58" fmla="*/ 729267 h 1955639"/>
                <a:gd name="connsiteX59" fmla="*/ 1237129 w 3876339"/>
                <a:gd name="connsiteY59" fmla="*/ 711338 h 1955639"/>
                <a:gd name="connsiteX60" fmla="*/ 1255059 w 3876339"/>
                <a:gd name="connsiteY60" fmla="*/ 689822 h 1955639"/>
                <a:gd name="connsiteX61" fmla="*/ 1301675 w 3876339"/>
                <a:gd name="connsiteY61" fmla="*/ 682651 h 1955639"/>
                <a:gd name="connsiteX62" fmla="*/ 1333948 w 3876339"/>
                <a:gd name="connsiteY62" fmla="*/ 707752 h 1955639"/>
                <a:gd name="connsiteX63" fmla="*/ 1290917 w 3876339"/>
                <a:gd name="connsiteY63" fmla="*/ 732853 h 1955639"/>
                <a:gd name="connsiteX64" fmla="*/ 1255059 w 3876339"/>
                <a:gd name="connsiteY64" fmla="*/ 768712 h 1955639"/>
                <a:gd name="connsiteX65" fmla="*/ 1276574 w 3876339"/>
                <a:gd name="connsiteY65" fmla="*/ 786641 h 1955639"/>
                <a:gd name="connsiteX66" fmla="*/ 1316019 w 3876339"/>
                <a:gd name="connsiteY66" fmla="*/ 800985 h 1955639"/>
                <a:gd name="connsiteX67" fmla="*/ 1351877 w 3876339"/>
                <a:gd name="connsiteY67" fmla="*/ 818914 h 1955639"/>
                <a:gd name="connsiteX68" fmla="*/ 1402080 w 3876339"/>
                <a:gd name="connsiteY68" fmla="*/ 847601 h 1955639"/>
                <a:gd name="connsiteX69" fmla="*/ 1459454 w 3876339"/>
                <a:gd name="connsiteY69" fmla="*/ 826086 h 1955639"/>
                <a:gd name="connsiteX70" fmla="*/ 1491727 w 3876339"/>
                <a:gd name="connsiteY70" fmla="*/ 815328 h 1955639"/>
                <a:gd name="connsiteX71" fmla="*/ 1538343 w 3876339"/>
                <a:gd name="connsiteY71" fmla="*/ 797399 h 1955639"/>
                <a:gd name="connsiteX72" fmla="*/ 1588546 w 3876339"/>
                <a:gd name="connsiteY72" fmla="*/ 797399 h 1955639"/>
                <a:gd name="connsiteX73" fmla="*/ 1620819 w 3876339"/>
                <a:gd name="connsiteY73" fmla="*/ 818914 h 1955639"/>
                <a:gd name="connsiteX74" fmla="*/ 1642334 w 3876339"/>
                <a:gd name="connsiteY74" fmla="*/ 894218 h 1955639"/>
                <a:gd name="connsiteX75" fmla="*/ 1671021 w 3876339"/>
                <a:gd name="connsiteY75" fmla="*/ 890632 h 1955639"/>
                <a:gd name="connsiteX76" fmla="*/ 1710466 w 3876339"/>
                <a:gd name="connsiteY76" fmla="*/ 836844 h 1955639"/>
                <a:gd name="connsiteX77" fmla="*/ 1757082 w 3876339"/>
                <a:gd name="connsiteY77" fmla="*/ 811742 h 1955639"/>
                <a:gd name="connsiteX78" fmla="*/ 1782183 w 3876339"/>
                <a:gd name="connsiteY78" fmla="*/ 818914 h 1955639"/>
                <a:gd name="connsiteX79" fmla="*/ 1814456 w 3876339"/>
                <a:gd name="connsiteY79" fmla="*/ 854773 h 1955639"/>
                <a:gd name="connsiteX80" fmla="*/ 1782183 w 3876339"/>
                <a:gd name="connsiteY80" fmla="*/ 908561 h 1955639"/>
                <a:gd name="connsiteX81" fmla="*/ 1749910 w 3876339"/>
                <a:gd name="connsiteY81" fmla="*/ 958764 h 1955639"/>
                <a:gd name="connsiteX82" fmla="*/ 1792941 w 3876339"/>
                <a:gd name="connsiteY82" fmla="*/ 976693 h 1955639"/>
                <a:gd name="connsiteX83" fmla="*/ 1828800 w 3876339"/>
                <a:gd name="connsiteY83" fmla="*/ 937248 h 1955639"/>
                <a:gd name="connsiteX84" fmla="*/ 1864659 w 3876339"/>
                <a:gd name="connsiteY84" fmla="*/ 901389 h 1955639"/>
                <a:gd name="connsiteX85" fmla="*/ 1896932 w 3876339"/>
                <a:gd name="connsiteY85" fmla="*/ 879874 h 1955639"/>
                <a:gd name="connsiteX86" fmla="*/ 1939962 w 3876339"/>
                <a:gd name="connsiteY86" fmla="*/ 876288 h 1955639"/>
                <a:gd name="connsiteX87" fmla="*/ 1968649 w 3876339"/>
                <a:gd name="connsiteY87" fmla="*/ 894218 h 1955639"/>
                <a:gd name="connsiteX88" fmla="*/ 1929204 w 3876339"/>
                <a:gd name="connsiteY88" fmla="*/ 955178 h 1955639"/>
                <a:gd name="connsiteX89" fmla="*/ 1896932 w 3876339"/>
                <a:gd name="connsiteY89" fmla="*/ 976693 h 1955639"/>
                <a:gd name="connsiteX90" fmla="*/ 1871830 w 3876339"/>
                <a:gd name="connsiteY90" fmla="*/ 1019724 h 1955639"/>
                <a:gd name="connsiteX91" fmla="*/ 1893346 w 3876339"/>
                <a:gd name="connsiteY91" fmla="*/ 1059168 h 1955639"/>
                <a:gd name="connsiteX92" fmla="*/ 1918447 w 3876339"/>
                <a:gd name="connsiteY92" fmla="*/ 1037653 h 1955639"/>
                <a:gd name="connsiteX93" fmla="*/ 1943548 w 3876339"/>
                <a:gd name="connsiteY93" fmla="*/ 1023309 h 1955639"/>
                <a:gd name="connsiteX94" fmla="*/ 1968649 w 3876339"/>
                <a:gd name="connsiteY94" fmla="*/ 1030481 h 1955639"/>
                <a:gd name="connsiteX95" fmla="*/ 2011680 w 3876339"/>
                <a:gd name="connsiteY95" fmla="*/ 1048411 h 1955639"/>
                <a:gd name="connsiteX96" fmla="*/ 2040367 w 3876339"/>
                <a:gd name="connsiteY96" fmla="*/ 1069926 h 1955639"/>
                <a:gd name="connsiteX97" fmla="*/ 2061882 w 3876339"/>
                <a:gd name="connsiteY97" fmla="*/ 1095027 h 1955639"/>
                <a:gd name="connsiteX98" fmla="*/ 2069054 w 3876339"/>
                <a:gd name="connsiteY98" fmla="*/ 1130886 h 1955639"/>
                <a:gd name="connsiteX99" fmla="*/ 2079812 w 3876339"/>
                <a:gd name="connsiteY99" fmla="*/ 1166745 h 1955639"/>
                <a:gd name="connsiteX100" fmla="*/ 2079812 w 3876339"/>
                <a:gd name="connsiteY100" fmla="*/ 1206189 h 1955639"/>
                <a:gd name="connsiteX101" fmla="*/ 2047539 w 3876339"/>
                <a:gd name="connsiteY101" fmla="*/ 1238462 h 1955639"/>
                <a:gd name="connsiteX102" fmla="*/ 2040367 w 3876339"/>
                <a:gd name="connsiteY102" fmla="*/ 1281493 h 1955639"/>
                <a:gd name="connsiteX103" fmla="*/ 2065468 w 3876339"/>
                <a:gd name="connsiteY103" fmla="*/ 1320938 h 1955639"/>
                <a:gd name="connsiteX104" fmla="*/ 2104913 w 3876339"/>
                <a:gd name="connsiteY104" fmla="*/ 1360382 h 1955639"/>
                <a:gd name="connsiteX105" fmla="*/ 2130014 w 3876339"/>
                <a:gd name="connsiteY105" fmla="*/ 1378312 h 1955639"/>
                <a:gd name="connsiteX106" fmla="*/ 2122842 w 3876339"/>
                <a:gd name="connsiteY106" fmla="*/ 1435686 h 1955639"/>
                <a:gd name="connsiteX107" fmla="*/ 2144357 w 3876339"/>
                <a:gd name="connsiteY107" fmla="*/ 1464373 h 1955639"/>
                <a:gd name="connsiteX108" fmla="*/ 2190974 w 3876339"/>
                <a:gd name="connsiteY108" fmla="*/ 1460787 h 1955639"/>
                <a:gd name="connsiteX109" fmla="*/ 2208903 w 3876339"/>
                <a:gd name="connsiteY109" fmla="*/ 1478717 h 1955639"/>
                <a:gd name="connsiteX110" fmla="*/ 2234004 w 3876339"/>
                <a:gd name="connsiteY110" fmla="*/ 1521747 h 1955639"/>
                <a:gd name="connsiteX111" fmla="*/ 2302136 w 3876339"/>
                <a:gd name="connsiteY111" fmla="*/ 1496646 h 1955639"/>
                <a:gd name="connsiteX112" fmla="*/ 2302136 w 3876339"/>
                <a:gd name="connsiteY112" fmla="*/ 1550434 h 1955639"/>
                <a:gd name="connsiteX113" fmla="*/ 2316480 w 3876339"/>
                <a:gd name="connsiteY113" fmla="*/ 1575535 h 1955639"/>
                <a:gd name="connsiteX114" fmla="*/ 2377440 w 3876339"/>
                <a:gd name="connsiteY114" fmla="*/ 1579121 h 1955639"/>
                <a:gd name="connsiteX115" fmla="*/ 2398955 w 3876339"/>
                <a:gd name="connsiteY115" fmla="*/ 1600637 h 1955639"/>
                <a:gd name="connsiteX116" fmla="*/ 2384612 w 3876339"/>
                <a:gd name="connsiteY116" fmla="*/ 1654425 h 1955639"/>
                <a:gd name="connsiteX117" fmla="*/ 2409713 w 3876339"/>
                <a:gd name="connsiteY117" fmla="*/ 1704627 h 1955639"/>
                <a:gd name="connsiteX118" fmla="*/ 2438400 w 3876339"/>
                <a:gd name="connsiteY118" fmla="*/ 1722557 h 1955639"/>
                <a:gd name="connsiteX119" fmla="*/ 2492188 w 3876339"/>
                <a:gd name="connsiteY119" fmla="*/ 1733314 h 1955639"/>
                <a:gd name="connsiteX120" fmla="*/ 2524461 w 3876339"/>
                <a:gd name="connsiteY120" fmla="*/ 1740486 h 1955639"/>
                <a:gd name="connsiteX121" fmla="*/ 2589007 w 3876339"/>
                <a:gd name="connsiteY121" fmla="*/ 1736900 h 1955639"/>
                <a:gd name="connsiteX122" fmla="*/ 2632037 w 3876339"/>
                <a:gd name="connsiteY122" fmla="*/ 1747658 h 1955639"/>
                <a:gd name="connsiteX123" fmla="*/ 2725270 w 3876339"/>
                <a:gd name="connsiteY123" fmla="*/ 1744072 h 1955639"/>
                <a:gd name="connsiteX124" fmla="*/ 2796988 w 3876339"/>
                <a:gd name="connsiteY124" fmla="*/ 1751244 h 1955639"/>
                <a:gd name="connsiteX125" fmla="*/ 2854362 w 3876339"/>
                <a:gd name="connsiteY125" fmla="*/ 1747658 h 1955639"/>
                <a:gd name="connsiteX126" fmla="*/ 2904564 w 3876339"/>
                <a:gd name="connsiteY126" fmla="*/ 1744072 h 1955639"/>
                <a:gd name="connsiteX127" fmla="*/ 3008555 w 3876339"/>
                <a:gd name="connsiteY127" fmla="*/ 1718971 h 1955639"/>
                <a:gd name="connsiteX128" fmla="*/ 3040828 w 3876339"/>
                <a:gd name="connsiteY128" fmla="*/ 1701041 h 1955639"/>
                <a:gd name="connsiteX129" fmla="*/ 3055172 w 3876339"/>
                <a:gd name="connsiteY129" fmla="*/ 1654425 h 1955639"/>
                <a:gd name="connsiteX130" fmla="*/ 3112546 w 3876339"/>
                <a:gd name="connsiteY130" fmla="*/ 1589879 h 1955639"/>
                <a:gd name="connsiteX131" fmla="*/ 3159162 w 3876339"/>
                <a:gd name="connsiteY131" fmla="*/ 1557606 h 1955639"/>
                <a:gd name="connsiteX132" fmla="*/ 3220122 w 3876339"/>
                <a:gd name="connsiteY132" fmla="*/ 1521747 h 1955639"/>
                <a:gd name="connsiteX133" fmla="*/ 3277496 w 3876339"/>
                <a:gd name="connsiteY133" fmla="*/ 1507404 h 1955639"/>
                <a:gd name="connsiteX134" fmla="*/ 3352800 w 3876339"/>
                <a:gd name="connsiteY134" fmla="*/ 1493060 h 1955639"/>
                <a:gd name="connsiteX135" fmla="*/ 3385073 w 3876339"/>
                <a:gd name="connsiteY135" fmla="*/ 1493060 h 1955639"/>
                <a:gd name="connsiteX136" fmla="*/ 3435275 w 3876339"/>
                <a:gd name="connsiteY136" fmla="*/ 1514575 h 1955639"/>
                <a:gd name="connsiteX137" fmla="*/ 3485477 w 3876339"/>
                <a:gd name="connsiteY137" fmla="*/ 1528919 h 1955639"/>
                <a:gd name="connsiteX138" fmla="*/ 3521336 w 3876339"/>
                <a:gd name="connsiteY138" fmla="*/ 1550434 h 1955639"/>
                <a:gd name="connsiteX139" fmla="*/ 3535680 w 3876339"/>
                <a:gd name="connsiteY139" fmla="*/ 1597051 h 1955639"/>
                <a:gd name="connsiteX140" fmla="*/ 3557195 w 3876339"/>
                <a:gd name="connsiteY140" fmla="*/ 1632909 h 1955639"/>
                <a:gd name="connsiteX141" fmla="*/ 3589468 w 3876339"/>
                <a:gd name="connsiteY141" fmla="*/ 1668768 h 1955639"/>
                <a:gd name="connsiteX142" fmla="*/ 3610983 w 3876339"/>
                <a:gd name="connsiteY142" fmla="*/ 1697455 h 1955639"/>
                <a:gd name="connsiteX143" fmla="*/ 3636084 w 3876339"/>
                <a:gd name="connsiteY143" fmla="*/ 1729728 h 1955639"/>
                <a:gd name="connsiteX144" fmla="*/ 3650428 w 3876339"/>
                <a:gd name="connsiteY144" fmla="*/ 1769173 h 1955639"/>
                <a:gd name="connsiteX145" fmla="*/ 3671943 w 3876339"/>
                <a:gd name="connsiteY145" fmla="*/ 1801446 h 1955639"/>
                <a:gd name="connsiteX146" fmla="*/ 3668357 w 3876339"/>
                <a:gd name="connsiteY146" fmla="*/ 1812204 h 1955639"/>
                <a:gd name="connsiteX147" fmla="*/ 3686287 w 3876339"/>
                <a:gd name="connsiteY147" fmla="*/ 1876749 h 1955639"/>
                <a:gd name="connsiteX148" fmla="*/ 3747247 w 3876339"/>
                <a:gd name="connsiteY148" fmla="*/ 1909022 h 1955639"/>
                <a:gd name="connsiteX149" fmla="*/ 3804621 w 3876339"/>
                <a:gd name="connsiteY149" fmla="*/ 1926952 h 1955639"/>
                <a:gd name="connsiteX150" fmla="*/ 3876339 w 3876339"/>
                <a:gd name="connsiteY150" fmla="*/ 1955639 h 195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876339" h="1955639">
                  <a:moveTo>
                    <a:pt x="0" y="126839"/>
                  </a:moveTo>
                  <a:lnTo>
                    <a:pt x="82475" y="87394"/>
                  </a:lnTo>
                  <a:cubicBezTo>
                    <a:pt x="102795" y="77234"/>
                    <a:pt x="108174" y="69465"/>
                    <a:pt x="121920" y="65879"/>
                  </a:cubicBezTo>
                  <a:cubicBezTo>
                    <a:pt x="135666" y="62293"/>
                    <a:pt x="150009" y="59305"/>
                    <a:pt x="164950" y="65879"/>
                  </a:cubicBezTo>
                  <a:cubicBezTo>
                    <a:pt x="179891" y="72453"/>
                    <a:pt x="197821" y="92774"/>
                    <a:pt x="211567" y="105324"/>
                  </a:cubicBezTo>
                  <a:cubicBezTo>
                    <a:pt x="225313" y="117874"/>
                    <a:pt x="235473" y="138194"/>
                    <a:pt x="247426" y="141182"/>
                  </a:cubicBezTo>
                  <a:cubicBezTo>
                    <a:pt x="259379" y="144170"/>
                    <a:pt x="275515" y="129229"/>
                    <a:pt x="283284" y="123253"/>
                  </a:cubicBezTo>
                  <a:cubicBezTo>
                    <a:pt x="291053" y="117277"/>
                    <a:pt x="288066" y="120265"/>
                    <a:pt x="294042" y="105324"/>
                  </a:cubicBezTo>
                  <a:cubicBezTo>
                    <a:pt x="300018" y="90383"/>
                    <a:pt x="311373" y="50938"/>
                    <a:pt x="319143" y="33606"/>
                  </a:cubicBezTo>
                  <a:cubicBezTo>
                    <a:pt x="326913" y="16274"/>
                    <a:pt x="329304" y="5517"/>
                    <a:pt x="340659" y="1333"/>
                  </a:cubicBezTo>
                  <a:cubicBezTo>
                    <a:pt x="352014" y="-2851"/>
                    <a:pt x="375322" y="3724"/>
                    <a:pt x="387275" y="8505"/>
                  </a:cubicBezTo>
                  <a:cubicBezTo>
                    <a:pt x="399228" y="13286"/>
                    <a:pt x="406400" y="21653"/>
                    <a:pt x="412376" y="30020"/>
                  </a:cubicBezTo>
                  <a:cubicBezTo>
                    <a:pt x="418353" y="38387"/>
                    <a:pt x="417158" y="50340"/>
                    <a:pt x="423134" y="58707"/>
                  </a:cubicBezTo>
                  <a:cubicBezTo>
                    <a:pt x="429111" y="67074"/>
                    <a:pt x="443454" y="70660"/>
                    <a:pt x="448235" y="80222"/>
                  </a:cubicBezTo>
                  <a:cubicBezTo>
                    <a:pt x="453016" y="89784"/>
                    <a:pt x="453016" y="102335"/>
                    <a:pt x="451821" y="116081"/>
                  </a:cubicBezTo>
                  <a:cubicBezTo>
                    <a:pt x="450626" y="129827"/>
                    <a:pt x="433294" y="148952"/>
                    <a:pt x="441063" y="162698"/>
                  </a:cubicBezTo>
                  <a:cubicBezTo>
                    <a:pt x="448832" y="176444"/>
                    <a:pt x="485886" y="198557"/>
                    <a:pt x="498437" y="198557"/>
                  </a:cubicBezTo>
                  <a:cubicBezTo>
                    <a:pt x="510988" y="198557"/>
                    <a:pt x="515172" y="174053"/>
                    <a:pt x="516367" y="162698"/>
                  </a:cubicBezTo>
                  <a:cubicBezTo>
                    <a:pt x="517562" y="151343"/>
                    <a:pt x="508000" y="141780"/>
                    <a:pt x="505609" y="130425"/>
                  </a:cubicBezTo>
                  <a:cubicBezTo>
                    <a:pt x="503218" y="119070"/>
                    <a:pt x="497840" y="105324"/>
                    <a:pt x="502023" y="94566"/>
                  </a:cubicBezTo>
                  <a:cubicBezTo>
                    <a:pt x="506206" y="83808"/>
                    <a:pt x="522343" y="70660"/>
                    <a:pt x="530710" y="65879"/>
                  </a:cubicBezTo>
                  <a:cubicBezTo>
                    <a:pt x="539077" y="61098"/>
                    <a:pt x="545652" y="59902"/>
                    <a:pt x="552226" y="65879"/>
                  </a:cubicBezTo>
                  <a:cubicBezTo>
                    <a:pt x="558800" y="71855"/>
                    <a:pt x="566569" y="89785"/>
                    <a:pt x="570155" y="101738"/>
                  </a:cubicBezTo>
                  <a:cubicBezTo>
                    <a:pt x="573741" y="113691"/>
                    <a:pt x="574936" y="121460"/>
                    <a:pt x="573741" y="137597"/>
                  </a:cubicBezTo>
                  <a:cubicBezTo>
                    <a:pt x="572546" y="153734"/>
                    <a:pt x="563581" y="179432"/>
                    <a:pt x="562983" y="198557"/>
                  </a:cubicBezTo>
                  <a:cubicBezTo>
                    <a:pt x="562385" y="217682"/>
                    <a:pt x="562983" y="243380"/>
                    <a:pt x="570155" y="252345"/>
                  </a:cubicBezTo>
                  <a:cubicBezTo>
                    <a:pt x="577327" y="261310"/>
                    <a:pt x="595256" y="255333"/>
                    <a:pt x="606014" y="252345"/>
                  </a:cubicBezTo>
                  <a:cubicBezTo>
                    <a:pt x="616772" y="249357"/>
                    <a:pt x="625736" y="242782"/>
                    <a:pt x="634701" y="234415"/>
                  </a:cubicBezTo>
                  <a:cubicBezTo>
                    <a:pt x="643666" y="226048"/>
                    <a:pt x="653826" y="214095"/>
                    <a:pt x="659802" y="202142"/>
                  </a:cubicBezTo>
                  <a:cubicBezTo>
                    <a:pt x="665778" y="190189"/>
                    <a:pt x="660998" y="174651"/>
                    <a:pt x="670560" y="162698"/>
                  </a:cubicBezTo>
                  <a:cubicBezTo>
                    <a:pt x="680122" y="150745"/>
                    <a:pt x="705821" y="135804"/>
                    <a:pt x="717176" y="130425"/>
                  </a:cubicBezTo>
                  <a:cubicBezTo>
                    <a:pt x="728531" y="125046"/>
                    <a:pt x="730325" y="124448"/>
                    <a:pt x="738692" y="130425"/>
                  </a:cubicBezTo>
                  <a:cubicBezTo>
                    <a:pt x="747059" y="136402"/>
                    <a:pt x="762598" y="150745"/>
                    <a:pt x="767379" y="166284"/>
                  </a:cubicBezTo>
                  <a:cubicBezTo>
                    <a:pt x="772160" y="181823"/>
                    <a:pt x="769172" y="206326"/>
                    <a:pt x="767379" y="223658"/>
                  </a:cubicBezTo>
                  <a:cubicBezTo>
                    <a:pt x="765586" y="240990"/>
                    <a:pt x="765586" y="258919"/>
                    <a:pt x="756621" y="270274"/>
                  </a:cubicBezTo>
                  <a:cubicBezTo>
                    <a:pt x="747656" y="281629"/>
                    <a:pt x="730324" y="284617"/>
                    <a:pt x="713590" y="291789"/>
                  </a:cubicBezTo>
                  <a:cubicBezTo>
                    <a:pt x="696856" y="298961"/>
                    <a:pt x="665778" y="304938"/>
                    <a:pt x="656216" y="313305"/>
                  </a:cubicBezTo>
                  <a:cubicBezTo>
                    <a:pt x="646654" y="321672"/>
                    <a:pt x="647251" y="337809"/>
                    <a:pt x="656216" y="341992"/>
                  </a:cubicBezTo>
                  <a:cubicBezTo>
                    <a:pt x="665181" y="346176"/>
                    <a:pt x="696856" y="340797"/>
                    <a:pt x="710004" y="338406"/>
                  </a:cubicBezTo>
                  <a:cubicBezTo>
                    <a:pt x="723152" y="336015"/>
                    <a:pt x="721958" y="329441"/>
                    <a:pt x="735106" y="327648"/>
                  </a:cubicBezTo>
                  <a:cubicBezTo>
                    <a:pt x="748254" y="325855"/>
                    <a:pt x="772758" y="328246"/>
                    <a:pt x="788894" y="327648"/>
                  </a:cubicBezTo>
                  <a:cubicBezTo>
                    <a:pt x="805030" y="327050"/>
                    <a:pt x="814592" y="323464"/>
                    <a:pt x="831924" y="324062"/>
                  </a:cubicBezTo>
                  <a:cubicBezTo>
                    <a:pt x="849256" y="324660"/>
                    <a:pt x="879736" y="322867"/>
                    <a:pt x="892884" y="331234"/>
                  </a:cubicBezTo>
                  <a:cubicBezTo>
                    <a:pt x="906032" y="339601"/>
                    <a:pt x="912607" y="355738"/>
                    <a:pt x="910814" y="374265"/>
                  </a:cubicBezTo>
                  <a:cubicBezTo>
                    <a:pt x="909021" y="392792"/>
                    <a:pt x="886310" y="425065"/>
                    <a:pt x="882127" y="442397"/>
                  </a:cubicBezTo>
                  <a:cubicBezTo>
                    <a:pt x="877944" y="459729"/>
                    <a:pt x="874955" y="474669"/>
                    <a:pt x="885713" y="478255"/>
                  </a:cubicBezTo>
                  <a:cubicBezTo>
                    <a:pt x="896471" y="481841"/>
                    <a:pt x="931134" y="472279"/>
                    <a:pt x="946673" y="463912"/>
                  </a:cubicBezTo>
                  <a:cubicBezTo>
                    <a:pt x="962212" y="455545"/>
                    <a:pt x="966993" y="436420"/>
                    <a:pt x="978946" y="428053"/>
                  </a:cubicBezTo>
                  <a:cubicBezTo>
                    <a:pt x="990899" y="419686"/>
                    <a:pt x="1008828" y="410721"/>
                    <a:pt x="1018390" y="413709"/>
                  </a:cubicBezTo>
                  <a:cubicBezTo>
                    <a:pt x="1027952" y="416697"/>
                    <a:pt x="1035125" y="435822"/>
                    <a:pt x="1036320" y="445982"/>
                  </a:cubicBezTo>
                  <a:cubicBezTo>
                    <a:pt x="1037515" y="456142"/>
                    <a:pt x="1032734" y="462716"/>
                    <a:pt x="1025562" y="474669"/>
                  </a:cubicBezTo>
                  <a:cubicBezTo>
                    <a:pt x="1018390" y="486622"/>
                    <a:pt x="993289" y="506345"/>
                    <a:pt x="993289" y="517700"/>
                  </a:cubicBezTo>
                  <a:cubicBezTo>
                    <a:pt x="993289" y="529055"/>
                    <a:pt x="1013609" y="533836"/>
                    <a:pt x="1025562" y="542801"/>
                  </a:cubicBezTo>
                  <a:cubicBezTo>
                    <a:pt x="1037515" y="551766"/>
                    <a:pt x="1055445" y="561926"/>
                    <a:pt x="1065007" y="571488"/>
                  </a:cubicBezTo>
                  <a:cubicBezTo>
                    <a:pt x="1074569" y="581050"/>
                    <a:pt x="1073971" y="589417"/>
                    <a:pt x="1082936" y="600175"/>
                  </a:cubicBezTo>
                  <a:cubicBezTo>
                    <a:pt x="1091901" y="610933"/>
                    <a:pt x="1107440" y="624081"/>
                    <a:pt x="1118795" y="636034"/>
                  </a:cubicBezTo>
                  <a:cubicBezTo>
                    <a:pt x="1130150" y="647987"/>
                    <a:pt x="1142701" y="656952"/>
                    <a:pt x="1151068" y="671893"/>
                  </a:cubicBezTo>
                  <a:cubicBezTo>
                    <a:pt x="1159435" y="686834"/>
                    <a:pt x="1158239" y="716119"/>
                    <a:pt x="1168997" y="725681"/>
                  </a:cubicBezTo>
                  <a:cubicBezTo>
                    <a:pt x="1179755" y="735243"/>
                    <a:pt x="1204259" y="731658"/>
                    <a:pt x="1215614" y="729267"/>
                  </a:cubicBezTo>
                  <a:cubicBezTo>
                    <a:pt x="1226969" y="726877"/>
                    <a:pt x="1230555" y="717912"/>
                    <a:pt x="1237129" y="711338"/>
                  </a:cubicBezTo>
                  <a:cubicBezTo>
                    <a:pt x="1243703" y="704764"/>
                    <a:pt x="1244301" y="694603"/>
                    <a:pt x="1255059" y="689822"/>
                  </a:cubicBezTo>
                  <a:cubicBezTo>
                    <a:pt x="1265817" y="685041"/>
                    <a:pt x="1288527" y="679663"/>
                    <a:pt x="1301675" y="682651"/>
                  </a:cubicBezTo>
                  <a:cubicBezTo>
                    <a:pt x="1314823" y="685639"/>
                    <a:pt x="1335741" y="699385"/>
                    <a:pt x="1333948" y="707752"/>
                  </a:cubicBezTo>
                  <a:cubicBezTo>
                    <a:pt x="1332155" y="716119"/>
                    <a:pt x="1304065" y="722693"/>
                    <a:pt x="1290917" y="732853"/>
                  </a:cubicBezTo>
                  <a:cubicBezTo>
                    <a:pt x="1277769" y="743013"/>
                    <a:pt x="1257450" y="759747"/>
                    <a:pt x="1255059" y="768712"/>
                  </a:cubicBezTo>
                  <a:cubicBezTo>
                    <a:pt x="1252669" y="777677"/>
                    <a:pt x="1266414" y="781262"/>
                    <a:pt x="1276574" y="786641"/>
                  </a:cubicBezTo>
                  <a:cubicBezTo>
                    <a:pt x="1286734" y="792020"/>
                    <a:pt x="1303469" y="795606"/>
                    <a:pt x="1316019" y="800985"/>
                  </a:cubicBezTo>
                  <a:cubicBezTo>
                    <a:pt x="1328569" y="806364"/>
                    <a:pt x="1337534" y="811145"/>
                    <a:pt x="1351877" y="818914"/>
                  </a:cubicBezTo>
                  <a:cubicBezTo>
                    <a:pt x="1366220" y="826683"/>
                    <a:pt x="1384151" y="846406"/>
                    <a:pt x="1402080" y="847601"/>
                  </a:cubicBezTo>
                  <a:cubicBezTo>
                    <a:pt x="1420009" y="848796"/>
                    <a:pt x="1444513" y="831465"/>
                    <a:pt x="1459454" y="826086"/>
                  </a:cubicBezTo>
                  <a:cubicBezTo>
                    <a:pt x="1474395" y="820707"/>
                    <a:pt x="1478579" y="820109"/>
                    <a:pt x="1491727" y="815328"/>
                  </a:cubicBezTo>
                  <a:cubicBezTo>
                    <a:pt x="1504875" y="810547"/>
                    <a:pt x="1522207" y="800387"/>
                    <a:pt x="1538343" y="797399"/>
                  </a:cubicBezTo>
                  <a:cubicBezTo>
                    <a:pt x="1554480" y="794411"/>
                    <a:pt x="1574800" y="793813"/>
                    <a:pt x="1588546" y="797399"/>
                  </a:cubicBezTo>
                  <a:cubicBezTo>
                    <a:pt x="1602292" y="800985"/>
                    <a:pt x="1611854" y="802778"/>
                    <a:pt x="1620819" y="818914"/>
                  </a:cubicBezTo>
                  <a:cubicBezTo>
                    <a:pt x="1629784" y="835050"/>
                    <a:pt x="1642334" y="894218"/>
                    <a:pt x="1642334" y="894218"/>
                  </a:cubicBezTo>
                  <a:cubicBezTo>
                    <a:pt x="1650701" y="906171"/>
                    <a:pt x="1659666" y="900194"/>
                    <a:pt x="1671021" y="890632"/>
                  </a:cubicBezTo>
                  <a:cubicBezTo>
                    <a:pt x="1682376" y="881070"/>
                    <a:pt x="1696123" y="849992"/>
                    <a:pt x="1710466" y="836844"/>
                  </a:cubicBezTo>
                  <a:cubicBezTo>
                    <a:pt x="1724809" y="823696"/>
                    <a:pt x="1745129" y="814730"/>
                    <a:pt x="1757082" y="811742"/>
                  </a:cubicBezTo>
                  <a:cubicBezTo>
                    <a:pt x="1769035" y="808754"/>
                    <a:pt x="1772621" y="811742"/>
                    <a:pt x="1782183" y="818914"/>
                  </a:cubicBezTo>
                  <a:cubicBezTo>
                    <a:pt x="1791745" y="826086"/>
                    <a:pt x="1814456" y="839832"/>
                    <a:pt x="1814456" y="854773"/>
                  </a:cubicBezTo>
                  <a:cubicBezTo>
                    <a:pt x="1814456" y="869714"/>
                    <a:pt x="1792941" y="891229"/>
                    <a:pt x="1782183" y="908561"/>
                  </a:cubicBezTo>
                  <a:cubicBezTo>
                    <a:pt x="1771425" y="925893"/>
                    <a:pt x="1748117" y="947409"/>
                    <a:pt x="1749910" y="958764"/>
                  </a:cubicBezTo>
                  <a:cubicBezTo>
                    <a:pt x="1751703" y="970119"/>
                    <a:pt x="1779793" y="980279"/>
                    <a:pt x="1792941" y="976693"/>
                  </a:cubicBezTo>
                  <a:cubicBezTo>
                    <a:pt x="1806089" y="973107"/>
                    <a:pt x="1816847" y="949799"/>
                    <a:pt x="1828800" y="937248"/>
                  </a:cubicBezTo>
                  <a:cubicBezTo>
                    <a:pt x="1840753" y="924697"/>
                    <a:pt x="1853304" y="910951"/>
                    <a:pt x="1864659" y="901389"/>
                  </a:cubicBezTo>
                  <a:cubicBezTo>
                    <a:pt x="1876014" y="891827"/>
                    <a:pt x="1884382" y="884057"/>
                    <a:pt x="1896932" y="879874"/>
                  </a:cubicBezTo>
                  <a:cubicBezTo>
                    <a:pt x="1909482" y="875691"/>
                    <a:pt x="1928009" y="873897"/>
                    <a:pt x="1939962" y="876288"/>
                  </a:cubicBezTo>
                  <a:cubicBezTo>
                    <a:pt x="1951915" y="878679"/>
                    <a:pt x="1970442" y="881070"/>
                    <a:pt x="1968649" y="894218"/>
                  </a:cubicBezTo>
                  <a:cubicBezTo>
                    <a:pt x="1966856" y="907366"/>
                    <a:pt x="1941157" y="941432"/>
                    <a:pt x="1929204" y="955178"/>
                  </a:cubicBezTo>
                  <a:cubicBezTo>
                    <a:pt x="1917251" y="968924"/>
                    <a:pt x="1906494" y="965935"/>
                    <a:pt x="1896932" y="976693"/>
                  </a:cubicBezTo>
                  <a:cubicBezTo>
                    <a:pt x="1887370" y="987451"/>
                    <a:pt x="1872428" y="1005978"/>
                    <a:pt x="1871830" y="1019724"/>
                  </a:cubicBezTo>
                  <a:cubicBezTo>
                    <a:pt x="1871232" y="1033470"/>
                    <a:pt x="1885577" y="1056180"/>
                    <a:pt x="1893346" y="1059168"/>
                  </a:cubicBezTo>
                  <a:cubicBezTo>
                    <a:pt x="1901115" y="1062156"/>
                    <a:pt x="1910080" y="1043630"/>
                    <a:pt x="1918447" y="1037653"/>
                  </a:cubicBezTo>
                  <a:cubicBezTo>
                    <a:pt x="1926814" y="1031677"/>
                    <a:pt x="1935181" y="1024504"/>
                    <a:pt x="1943548" y="1023309"/>
                  </a:cubicBezTo>
                  <a:cubicBezTo>
                    <a:pt x="1951915" y="1022114"/>
                    <a:pt x="1957294" y="1026297"/>
                    <a:pt x="1968649" y="1030481"/>
                  </a:cubicBezTo>
                  <a:cubicBezTo>
                    <a:pt x="1980004" y="1034665"/>
                    <a:pt x="1999727" y="1041837"/>
                    <a:pt x="2011680" y="1048411"/>
                  </a:cubicBezTo>
                  <a:cubicBezTo>
                    <a:pt x="2023633" y="1054985"/>
                    <a:pt x="2032000" y="1062157"/>
                    <a:pt x="2040367" y="1069926"/>
                  </a:cubicBezTo>
                  <a:cubicBezTo>
                    <a:pt x="2048734" y="1077695"/>
                    <a:pt x="2057101" y="1084867"/>
                    <a:pt x="2061882" y="1095027"/>
                  </a:cubicBezTo>
                  <a:cubicBezTo>
                    <a:pt x="2066663" y="1105187"/>
                    <a:pt x="2066066" y="1118933"/>
                    <a:pt x="2069054" y="1130886"/>
                  </a:cubicBezTo>
                  <a:cubicBezTo>
                    <a:pt x="2072042" y="1142839"/>
                    <a:pt x="2078019" y="1154195"/>
                    <a:pt x="2079812" y="1166745"/>
                  </a:cubicBezTo>
                  <a:cubicBezTo>
                    <a:pt x="2081605" y="1179296"/>
                    <a:pt x="2085191" y="1194236"/>
                    <a:pt x="2079812" y="1206189"/>
                  </a:cubicBezTo>
                  <a:cubicBezTo>
                    <a:pt x="2074433" y="1218142"/>
                    <a:pt x="2054113" y="1225911"/>
                    <a:pt x="2047539" y="1238462"/>
                  </a:cubicBezTo>
                  <a:cubicBezTo>
                    <a:pt x="2040965" y="1251013"/>
                    <a:pt x="2037379" y="1267747"/>
                    <a:pt x="2040367" y="1281493"/>
                  </a:cubicBezTo>
                  <a:cubicBezTo>
                    <a:pt x="2043355" y="1295239"/>
                    <a:pt x="2054710" y="1307790"/>
                    <a:pt x="2065468" y="1320938"/>
                  </a:cubicBezTo>
                  <a:cubicBezTo>
                    <a:pt x="2076226" y="1334086"/>
                    <a:pt x="2094155" y="1350820"/>
                    <a:pt x="2104913" y="1360382"/>
                  </a:cubicBezTo>
                  <a:cubicBezTo>
                    <a:pt x="2115671" y="1369944"/>
                    <a:pt x="2127026" y="1365761"/>
                    <a:pt x="2130014" y="1378312"/>
                  </a:cubicBezTo>
                  <a:cubicBezTo>
                    <a:pt x="2133002" y="1390863"/>
                    <a:pt x="2120452" y="1421343"/>
                    <a:pt x="2122842" y="1435686"/>
                  </a:cubicBezTo>
                  <a:cubicBezTo>
                    <a:pt x="2125232" y="1450029"/>
                    <a:pt x="2133002" y="1460189"/>
                    <a:pt x="2144357" y="1464373"/>
                  </a:cubicBezTo>
                  <a:cubicBezTo>
                    <a:pt x="2155712" y="1468557"/>
                    <a:pt x="2180216" y="1458396"/>
                    <a:pt x="2190974" y="1460787"/>
                  </a:cubicBezTo>
                  <a:cubicBezTo>
                    <a:pt x="2201732" y="1463178"/>
                    <a:pt x="2201731" y="1468557"/>
                    <a:pt x="2208903" y="1478717"/>
                  </a:cubicBezTo>
                  <a:cubicBezTo>
                    <a:pt x="2216075" y="1488877"/>
                    <a:pt x="2218465" y="1518759"/>
                    <a:pt x="2234004" y="1521747"/>
                  </a:cubicBezTo>
                  <a:cubicBezTo>
                    <a:pt x="2249543" y="1524735"/>
                    <a:pt x="2290781" y="1491865"/>
                    <a:pt x="2302136" y="1496646"/>
                  </a:cubicBezTo>
                  <a:cubicBezTo>
                    <a:pt x="2313491" y="1501427"/>
                    <a:pt x="2299745" y="1537286"/>
                    <a:pt x="2302136" y="1550434"/>
                  </a:cubicBezTo>
                  <a:cubicBezTo>
                    <a:pt x="2304527" y="1563582"/>
                    <a:pt x="2303929" y="1570754"/>
                    <a:pt x="2316480" y="1575535"/>
                  </a:cubicBezTo>
                  <a:cubicBezTo>
                    <a:pt x="2329031" y="1580316"/>
                    <a:pt x="2363694" y="1574937"/>
                    <a:pt x="2377440" y="1579121"/>
                  </a:cubicBezTo>
                  <a:cubicBezTo>
                    <a:pt x="2391186" y="1583305"/>
                    <a:pt x="2397760" y="1588086"/>
                    <a:pt x="2398955" y="1600637"/>
                  </a:cubicBezTo>
                  <a:cubicBezTo>
                    <a:pt x="2400150" y="1613188"/>
                    <a:pt x="2382819" y="1637093"/>
                    <a:pt x="2384612" y="1654425"/>
                  </a:cubicBezTo>
                  <a:cubicBezTo>
                    <a:pt x="2386405" y="1671757"/>
                    <a:pt x="2400748" y="1693272"/>
                    <a:pt x="2409713" y="1704627"/>
                  </a:cubicBezTo>
                  <a:cubicBezTo>
                    <a:pt x="2418678" y="1715982"/>
                    <a:pt x="2424654" y="1717776"/>
                    <a:pt x="2438400" y="1722557"/>
                  </a:cubicBezTo>
                  <a:cubicBezTo>
                    <a:pt x="2452146" y="1727338"/>
                    <a:pt x="2477845" y="1730326"/>
                    <a:pt x="2492188" y="1733314"/>
                  </a:cubicBezTo>
                  <a:cubicBezTo>
                    <a:pt x="2506531" y="1736302"/>
                    <a:pt x="2508325" y="1739888"/>
                    <a:pt x="2524461" y="1740486"/>
                  </a:cubicBezTo>
                  <a:cubicBezTo>
                    <a:pt x="2540597" y="1741084"/>
                    <a:pt x="2571078" y="1735705"/>
                    <a:pt x="2589007" y="1736900"/>
                  </a:cubicBezTo>
                  <a:cubicBezTo>
                    <a:pt x="2606936" y="1738095"/>
                    <a:pt x="2609327" y="1746463"/>
                    <a:pt x="2632037" y="1747658"/>
                  </a:cubicBezTo>
                  <a:cubicBezTo>
                    <a:pt x="2654747" y="1748853"/>
                    <a:pt x="2697778" y="1743474"/>
                    <a:pt x="2725270" y="1744072"/>
                  </a:cubicBezTo>
                  <a:cubicBezTo>
                    <a:pt x="2752762" y="1744670"/>
                    <a:pt x="2775473" y="1750646"/>
                    <a:pt x="2796988" y="1751244"/>
                  </a:cubicBezTo>
                  <a:cubicBezTo>
                    <a:pt x="2818503" y="1751842"/>
                    <a:pt x="2854362" y="1747658"/>
                    <a:pt x="2854362" y="1747658"/>
                  </a:cubicBezTo>
                  <a:cubicBezTo>
                    <a:pt x="2872291" y="1746463"/>
                    <a:pt x="2878865" y="1748853"/>
                    <a:pt x="2904564" y="1744072"/>
                  </a:cubicBezTo>
                  <a:cubicBezTo>
                    <a:pt x="2930263" y="1739291"/>
                    <a:pt x="2985844" y="1726143"/>
                    <a:pt x="3008555" y="1718971"/>
                  </a:cubicBezTo>
                  <a:cubicBezTo>
                    <a:pt x="3031266" y="1711799"/>
                    <a:pt x="3033058" y="1711799"/>
                    <a:pt x="3040828" y="1701041"/>
                  </a:cubicBezTo>
                  <a:cubicBezTo>
                    <a:pt x="3048598" y="1690283"/>
                    <a:pt x="3043219" y="1672952"/>
                    <a:pt x="3055172" y="1654425"/>
                  </a:cubicBezTo>
                  <a:cubicBezTo>
                    <a:pt x="3067125" y="1635898"/>
                    <a:pt x="3095214" y="1606015"/>
                    <a:pt x="3112546" y="1589879"/>
                  </a:cubicBezTo>
                  <a:cubicBezTo>
                    <a:pt x="3129878" y="1573743"/>
                    <a:pt x="3141233" y="1568961"/>
                    <a:pt x="3159162" y="1557606"/>
                  </a:cubicBezTo>
                  <a:cubicBezTo>
                    <a:pt x="3177091" y="1546251"/>
                    <a:pt x="3200400" y="1530114"/>
                    <a:pt x="3220122" y="1521747"/>
                  </a:cubicBezTo>
                  <a:cubicBezTo>
                    <a:pt x="3239844" y="1513380"/>
                    <a:pt x="3255383" y="1512185"/>
                    <a:pt x="3277496" y="1507404"/>
                  </a:cubicBezTo>
                  <a:cubicBezTo>
                    <a:pt x="3299609" y="1502623"/>
                    <a:pt x="3334870" y="1495451"/>
                    <a:pt x="3352800" y="1493060"/>
                  </a:cubicBezTo>
                  <a:cubicBezTo>
                    <a:pt x="3370730" y="1490669"/>
                    <a:pt x="3371327" y="1489474"/>
                    <a:pt x="3385073" y="1493060"/>
                  </a:cubicBezTo>
                  <a:cubicBezTo>
                    <a:pt x="3398819" y="1496646"/>
                    <a:pt x="3418541" y="1508599"/>
                    <a:pt x="3435275" y="1514575"/>
                  </a:cubicBezTo>
                  <a:cubicBezTo>
                    <a:pt x="3452009" y="1520551"/>
                    <a:pt x="3471134" y="1522943"/>
                    <a:pt x="3485477" y="1528919"/>
                  </a:cubicBezTo>
                  <a:cubicBezTo>
                    <a:pt x="3499821" y="1534896"/>
                    <a:pt x="3512969" y="1539079"/>
                    <a:pt x="3521336" y="1550434"/>
                  </a:cubicBezTo>
                  <a:cubicBezTo>
                    <a:pt x="3529703" y="1561789"/>
                    <a:pt x="3529704" y="1583305"/>
                    <a:pt x="3535680" y="1597051"/>
                  </a:cubicBezTo>
                  <a:cubicBezTo>
                    <a:pt x="3541657" y="1610797"/>
                    <a:pt x="3548230" y="1620956"/>
                    <a:pt x="3557195" y="1632909"/>
                  </a:cubicBezTo>
                  <a:cubicBezTo>
                    <a:pt x="3566160" y="1644862"/>
                    <a:pt x="3580503" y="1658010"/>
                    <a:pt x="3589468" y="1668768"/>
                  </a:cubicBezTo>
                  <a:cubicBezTo>
                    <a:pt x="3598433" y="1679526"/>
                    <a:pt x="3603214" y="1687295"/>
                    <a:pt x="3610983" y="1697455"/>
                  </a:cubicBezTo>
                  <a:cubicBezTo>
                    <a:pt x="3618752" y="1707615"/>
                    <a:pt x="3629510" y="1717775"/>
                    <a:pt x="3636084" y="1729728"/>
                  </a:cubicBezTo>
                  <a:cubicBezTo>
                    <a:pt x="3642658" y="1741681"/>
                    <a:pt x="3644452" y="1757220"/>
                    <a:pt x="3650428" y="1769173"/>
                  </a:cubicBezTo>
                  <a:cubicBezTo>
                    <a:pt x="3656404" y="1781126"/>
                    <a:pt x="3671943" y="1801446"/>
                    <a:pt x="3671943" y="1801446"/>
                  </a:cubicBezTo>
                  <a:cubicBezTo>
                    <a:pt x="3674931" y="1808618"/>
                    <a:pt x="3665966" y="1799653"/>
                    <a:pt x="3668357" y="1812204"/>
                  </a:cubicBezTo>
                  <a:cubicBezTo>
                    <a:pt x="3670748" y="1824755"/>
                    <a:pt x="3673139" y="1860613"/>
                    <a:pt x="3686287" y="1876749"/>
                  </a:cubicBezTo>
                  <a:cubicBezTo>
                    <a:pt x="3699435" y="1892885"/>
                    <a:pt x="3727525" y="1900655"/>
                    <a:pt x="3747247" y="1909022"/>
                  </a:cubicBezTo>
                  <a:cubicBezTo>
                    <a:pt x="3766969" y="1917389"/>
                    <a:pt x="3783106" y="1919183"/>
                    <a:pt x="3804621" y="1926952"/>
                  </a:cubicBezTo>
                  <a:cubicBezTo>
                    <a:pt x="3826136" y="1934722"/>
                    <a:pt x="3851237" y="1945180"/>
                    <a:pt x="3876339" y="1955639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CD807DEF-D532-B19D-CD61-0D697618DAEE}"/>
                </a:ext>
              </a:extLst>
            </p:cNvPr>
            <p:cNvSpPr/>
            <p:nvPr/>
          </p:nvSpPr>
          <p:spPr>
            <a:xfrm>
              <a:off x="3774860" y="2747715"/>
              <a:ext cx="1028751" cy="166124"/>
            </a:xfrm>
            <a:custGeom>
              <a:avLst/>
              <a:gdLst>
                <a:gd name="connsiteX0" fmla="*/ 0 w 1195754"/>
                <a:gd name="connsiteY0" fmla="*/ 10444 h 191315"/>
                <a:gd name="connsiteX1" fmla="*/ 261257 w 1195754"/>
                <a:gd name="connsiteY1" fmla="*/ 396 h 191315"/>
                <a:gd name="connsiteX2" fmla="*/ 381837 w 1195754"/>
                <a:gd name="connsiteY2" fmla="*/ 5420 h 191315"/>
                <a:gd name="connsiteX3" fmla="*/ 628022 w 1195754"/>
                <a:gd name="connsiteY3" fmla="*/ 35565 h 191315"/>
                <a:gd name="connsiteX4" fmla="*/ 763674 w 1195754"/>
                <a:gd name="connsiteY4" fmla="*/ 70735 h 191315"/>
                <a:gd name="connsiteX5" fmla="*/ 969666 w 1195754"/>
                <a:gd name="connsiteY5" fmla="*/ 115952 h 191315"/>
                <a:gd name="connsiteX6" fmla="*/ 1195754 w 1195754"/>
                <a:gd name="connsiteY6" fmla="*/ 191315 h 19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754" h="191315">
                  <a:moveTo>
                    <a:pt x="0" y="10444"/>
                  </a:moveTo>
                  <a:lnTo>
                    <a:pt x="261257" y="396"/>
                  </a:lnTo>
                  <a:cubicBezTo>
                    <a:pt x="324896" y="-441"/>
                    <a:pt x="320710" y="-442"/>
                    <a:pt x="381837" y="5420"/>
                  </a:cubicBezTo>
                  <a:cubicBezTo>
                    <a:pt x="442965" y="11282"/>
                    <a:pt x="564383" y="24679"/>
                    <a:pt x="628022" y="35565"/>
                  </a:cubicBezTo>
                  <a:cubicBezTo>
                    <a:pt x="691661" y="46451"/>
                    <a:pt x="706733" y="57337"/>
                    <a:pt x="763674" y="70735"/>
                  </a:cubicBezTo>
                  <a:cubicBezTo>
                    <a:pt x="820615" y="84133"/>
                    <a:pt x="897653" y="95855"/>
                    <a:pt x="969666" y="115952"/>
                  </a:cubicBezTo>
                  <a:cubicBezTo>
                    <a:pt x="1041679" y="136049"/>
                    <a:pt x="1118716" y="163682"/>
                    <a:pt x="1195754" y="191315"/>
                  </a:cubicBezTo>
                </a:path>
              </a:pathLst>
            </a:custGeom>
            <a:noFill/>
            <a:ln w="31750">
              <a:solidFill>
                <a:srgbClr val="7030A0">
                  <a:alpha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EA843939-3FF1-9776-10E2-C034D59DA662}"/>
                </a:ext>
              </a:extLst>
            </p:cNvPr>
            <p:cNvSpPr/>
            <p:nvPr/>
          </p:nvSpPr>
          <p:spPr>
            <a:xfrm>
              <a:off x="4215754" y="2549443"/>
              <a:ext cx="207478" cy="191979"/>
            </a:xfrm>
            <a:custGeom>
              <a:avLst/>
              <a:gdLst>
                <a:gd name="connsiteX0" fmla="*/ 0 w 246185"/>
                <a:gd name="connsiteY0" fmla="*/ 130799 h 191089"/>
                <a:gd name="connsiteX1" fmla="*/ 70339 w 246185"/>
                <a:gd name="connsiteY1" fmla="*/ 65485 h 191089"/>
                <a:gd name="connsiteX2" fmla="*/ 100484 w 246185"/>
                <a:gd name="connsiteY2" fmla="*/ 20267 h 191089"/>
                <a:gd name="connsiteX3" fmla="*/ 165798 w 246185"/>
                <a:gd name="connsiteY3" fmla="*/ 171 h 191089"/>
                <a:gd name="connsiteX4" fmla="*/ 211016 w 246185"/>
                <a:gd name="connsiteY4" fmla="*/ 30316 h 191089"/>
                <a:gd name="connsiteX5" fmla="*/ 231113 w 246185"/>
                <a:gd name="connsiteY5" fmla="*/ 105678 h 191089"/>
                <a:gd name="connsiteX6" fmla="*/ 246185 w 246185"/>
                <a:gd name="connsiteY6" fmla="*/ 191089 h 19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85" h="191089">
                  <a:moveTo>
                    <a:pt x="0" y="130799"/>
                  </a:moveTo>
                  <a:cubicBezTo>
                    <a:pt x="26796" y="107353"/>
                    <a:pt x="53592" y="83907"/>
                    <a:pt x="70339" y="65485"/>
                  </a:cubicBezTo>
                  <a:cubicBezTo>
                    <a:pt x="87086" y="47063"/>
                    <a:pt x="84574" y="31153"/>
                    <a:pt x="100484" y="20267"/>
                  </a:cubicBezTo>
                  <a:cubicBezTo>
                    <a:pt x="116394" y="9381"/>
                    <a:pt x="147376" y="-1504"/>
                    <a:pt x="165798" y="171"/>
                  </a:cubicBezTo>
                  <a:cubicBezTo>
                    <a:pt x="184220" y="1846"/>
                    <a:pt x="200130" y="12732"/>
                    <a:pt x="211016" y="30316"/>
                  </a:cubicBezTo>
                  <a:cubicBezTo>
                    <a:pt x="221902" y="47900"/>
                    <a:pt x="225251" y="78882"/>
                    <a:pt x="231113" y="105678"/>
                  </a:cubicBezTo>
                  <a:cubicBezTo>
                    <a:pt x="236975" y="132474"/>
                    <a:pt x="241580" y="161781"/>
                    <a:pt x="246185" y="191089"/>
                  </a:cubicBezTo>
                </a:path>
              </a:pathLst>
            </a:custGeom>
            <a:noFill/>
            <a:ln w="31750">
              <a:solidFill>
                <a:srgbClr val="7030A0">
                  <a:alpha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CB8BE3E-DAD4-68F7-BF58-665C0B77E313}"/>
                </a:ext>
              </a:extLst>
            </p:cNvPr>
            <p:cNvSpPr/>
            <p:nvPr/>
          </p:nvSpPr>
          <p:spPr>
            <a:xfrm>
              <a:off x="2412103" y="1825599"/>
              <a:ext cx="1868488" cy="708691"/>
            </a:xfrm>
            <a:custGeom>
              <a:avLst/>
              <a:gdLst>
                <a:gd name="connsiteX0" fmla="*/ 2171809 w 2171809"/>
                <a:gd name="connsiteY0" fmla="*/ 816159 h 816159"/>
                <a:gd name="connsiteX1" fmla="*/ 2106495 w 2171809"/>
                <a:gd name="connsiteY1" fmla="*/ 750845 h 816159"/>
                <a:gd name="connsiteX2" fmla="*/ 2046205 w 2171809"/>
                <a:gd name="connsiteY2" fmla="*/ 645337 h 816159"/>
                <a:gd name="connsiteX3" fmla="*/ 1865335 w 2171809"/>
                <a:gd name="connsiteY3" fmla="*/ 544854 h 816159"/>
                <a:gd name="connsiteX4" fmla="*/ 1669392 w 2171809"/>
                <a:gd name="connsiteY4" fmla="*/ 459443 h 816159"/>
                <a:gd name="connsiteX5" fmla="*/ 1473449 w 2171809"/>
                <a:gd name="connsiteY5" fmla="*/ 414225 h 816159"/>
                <a:gd name="connsiteX6" fmla="*/ 1337796 w 2171809"/>
                <a:gd name="connsiteY6" fmla="*/ 379056 h 816159"/>
                <a:gd name="connsiteX7" fmla="*/ 1146877 w 2171809"/>
                <a:gd name="connsiteY7" fmla="*/ 328814 h 816159"/>
                <a:gd name="connsiteX8" fmla="*/ 910741 w 2171809"/>
                <a:gd name="connsiteY8" fmla="*/ 248428 h 816159"/>
                <a:gd name="connsiteX9" fmla="*/ 760016 w 2171809"/>
                <a:gd name="connsiteY9" fmla="*/ 87654 h 816159"/>
                <a:gd name="connsiteX10" fmla="*/ 624363 w 2171809"/>
                <a:gd name="connsiteY10" fmla="*/ 32388 h 816159"/>
                <a:gd name="connsiteX11" fmla="*/ 418372 w 2171809"/>
                <a:gd name="connsiteY11" fmla="*/ 2243 h 816159"/>
                <a:gd name="connsiteX12" fmla="*/ 307840 w 2171809"/>
                <a:gd name="connsiteY12" fmla="*/ 7267 h 816159"/>
                <a:gd name="connsiteX13" fmla="*/ 46583 w 2171809"/>
                <a:gd name="connsiteY13" fmla="*/ 47461 h 816159"/>
                <a:gd name="connsiteX14" fmla="*/ 1365 w 2171809"/>
                <a:gd name="connsiteY14" fmla="*/ 67557 h 8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809" h="816159">
                  <a:moveTo>
                    <a:pt x="2171809" y="816159"/>
                  </a:moveTo>
                  <a:cubicBezTo>
                    <a:pt x="2149619" y="797737"/>
                    <a:pt x="2127429" y="779315"/>
                    <a:pt x="2106495" y="750845"/>
                  </a:cubicBezTo>
                  <a:cubicBezTo>
                    <a:pt x="2085561" y="722375"/>
                    <a:pt x="2086398" y="679669"/>
                    <a:pt x="2046205" y="645337"/>
                  </a:cubicBezTo>
                  <a:cubicBezTo>
                    <a:pt x="2006012" y="611005"/>
                    <a:pt x="1928137" y="575836"/>
                    <a:pt x="1865335" y="544854"/>
                  </a:cubicBezTo>
                  <a:cubicBezTo>
                    <a:pt x="1802533" y="513872"/>
                    <a:pt x="1734706" y="481214"/>
                    <a:pt x="1669392" y="459443"/>
                  </a:cubicBezTo>
                  <a:cubicBezTo>
                    <a:pt x="1604078" y="437672"/>
                    <a:pt x="1528715" y="427623"/>
                    <a:pt x="1473449" y="414225"/>
                  </a:cubicBezTo>
                  <a:cubicBezTo>
                    <a:pt x="1418183" y="400827"/>
                    <a:pt x="1337796" y="379056"/>
                    <a:pt x="1337796" y="379056"/>
                  </a:cubicBezTo>
                  <a:cubicBezTo>
                    <a:pt x="1283367" y="364821"/>
                    <a:pt x="1218053" y="350585"/>
                    <a:pt x="1146877" y="328814"/>
                  </a:cubicBezTo>
                  <a:cubicBezTo>
                    <a:pt x="1075701" y="307043"/>
                    <a:pt x="975218" y="288621"/>
                    <a:pt x="910741" y="248428"/>
                  </a:cubicBezTo>
                  <a:cubicBezTo>
                    <a:pt x="846264" y="208235"/>
                    <a:pt x="807746" y="123661"/>
                    <a:pt x="760016" y="87654"/>
                  </a:cubicBezTo>
                  <a:cubicBezTo>
                    <a:pt x="712286" y="51647"/>
                    <a:pt x="681304" y="46623"/>
                    <a:pt x="624363" y="32388"/>
                  </a:cubicBezTo>
                  <a:cubicBezTo>
                    <a:pt x="567422" y="18153"/>
                    <a:pt x="471126" y="6430"/>
                    <a:pt x="418372" y="2243"/>
                  </a:cubicBezTo>
                  <a:cubicBezTo>
                    <a:pt x="365618" y="-1944"/>
                    <a:pt x="369805" y="-269"/>
                    <a:pt x="307840" y="7267"/>
                  </a:cubicBezTo>
                  <a:cubicBezTo>
                    <a:pt x="245875" y="14803"/>
                    <a:pt x="97662" y="37413"/>
                    <a:pt x="46583" y="47461"/>
                  </a:cubicBezTo>
                  <a:cubicBezTo>
                    <a:pt x="-4496" y="57509"/>
                    <a:pt x="-1566" y="62533"/>
                    <a:pt x="1365" y="67557"/>
                  </a:cubicBezTo>
                </a:path>
              </a:pathLst>
            </a:cu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2841EE8-4FCB-F0FE-5F59-6ED4217F5A53}"/>
                </a:ext>
              </a:extLst>
            </p:cNvPr>
            <p:cNvSpPr/>
            <p:nvPr/>
          </p:nvSpPr>
          <p:spPr>
            <a:xfrm rot="793555">
              <a:off x="3766241" y="2338207"/>
              <a:ext cx="681978" cy="312932"/>
            </a:xfrm>
            <a:custGeom>
              <a:avLst/>
              <a:gdLst>
                <a:gd name="connsiteX0" fmla="*/ 2417 w 635463"/>
                <a:gd name="connsiteY0" fmla="*/ 361783 h 361783"/>
                <a:gd name="connsiteX1" fmla="*/ 2417 w 635463"/>
                <a:gd name="connsiteY1" fmla="*/ 251251 h 361783"/>
                <a:gd name="connsiteX2" fmla="*/ 27538 w 635463"/>
                <a:gd name="connsiteY2" fmla="*/ 160816 h 361783"/>
                <a:gd name="connsiteX3" fmla="*/ 122997 w 635463"/>
                <a:gd name="connsiteY3" fmla="*/ 35211 h 361783"/>
                <a:gd name="connsiteX4" fmla="*/ 303868 w 635463"/>
                <a:gd name="connsiteY4" fmla="*/ 42 h 361783"/>
                <a:gd name="connsiteX5" fmla="*/ 484738 w 635463"/>
                <a:gd name="connsiteY5" fmla="*/ 30187 h 361783"/>
                <a:gd name="connsiteX6" fmla="*/ 635463 w 635463"/>
                <a:gd name="connsiteY6" fmla="*/ 115598 h 36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463" h="361783">
                  <a:moveTo>
                    <a:pt x="2417" y="361783"/>
                  </a:moveTo>
                  <a:cubicBezTo>
                    <a:pt x="323" y="323264"/>
                    <a:pt x="-1770" y="284745"/>
                    <a:pt x="2417" y="251251"/>
                  </a:cubicBezTo>
                  <a:cubicBezTo>
                    <a:pt x="6604" y="217756"/>
                    <a:pt x="7441" y="196823"/>
                    <a:pt x="27538" y="160816"/>
                  </a:cubicBezTo>
                  <a:cubicBezTo>
                    <a:pt x="47635" y="124809"/>
                    <a:pt x="76942" y="62007"/>
                    <a:pt x="122997" y="35211"/>
                  </a:cubicBezTo>
                  <a:cubicBezTo>
                    <a:pt x="169052" y="8415"/>
                    <a:pt x="243578" y="879"/>
                    <a:pt x="303868" y="42"/>
                  </a:cubicBezTo>
                  <a:cubicBezTo>
                    <a:pt x="364158" y="-795"/>
                    <a:pt x="429472" y="10928"/>
                    <a:pt x="484738" y="30187"/>
                  </a:cubicBezTo>
                  <a:cubicBezTo>
                    <a:pt x="540004" y="49446"/>
                    <a:pt x="587733" y="82522"/>
                    <a:pt x="635463" y="115598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A336C068-4C85-482F-1E5D-A0189B320229}"/>
                </a:ext>
              </a:extLst>
            </p:cNvPr>
            <p:cNvSpPr/>
            <p:nvPr/>
          </p:nvSpPr>
          <p:spPr>
            <a:xfrm>
              <a:off x="2707206" y="2809136"/>
              <a:ext cx="1508548" cy="1300059"/>
            </a:xfrm>
            <a:custGeom>
              <a:avLst/>
              <a:gdLst>
                <a:gd name="connsiteX0" fmla="*/ 1753438 w 1753438"/>
                <a:gd name="connsiteY0" fmla="*/ 0 h 1497204"/>
                <a:gd name="connsiteX1" fmla="*/ 1597688 w 1753438"/>
                <a:gd name="connsiteY1" fmla="*/ 180870 h 1497204"/>
                <a:gd name="connsiteX2" fmla="*/ 1306286 w 1753438"/>
                <a:gd name="connsiteY2" fmla="*/ 422030 h 1497204"/>
                <a:gd name="connsiteX3" fmla="*/ 1050053 w 1753438"/>
                <a:gd name="connsiteY3" fmla="*/ 643094 h 1497204"/>
                <a:gd name="connsiteX4" fmla="*/ 823965 w 1753438"/>
                <a:gd name="connsiteY4" fmla="*/ 869182 h 1497204"/>
                <a:gd name="connsiteX5" fmla="*/ 607926 w 1753438"/>
                <a:gd name="connsiteY5" fmla="*/ 1024931 h 1497204"/>
                <a:gd name="connsiteX6" fmla="*/ 331596 w 1753438"/>
                <a:gd name="connsiteY6" fmla="*/ 1245995 h 1497204"/>
                <a:gd name="connsiteX7" fmla="*/ 190919 w 1753438"/>
                <a:gd name="connsiteY7" fmla="*/ 1356527 h 1497204"/>
                <a:gd name="connsiteX8" fmla="*/ 0 w 1753438"/>
                <a:gd name="connsiteY8" fmla="*/ 1497204 h 149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438" h="1497204">
                  <a:moveTo>
                    <a:pt x="1753438" y="0"/>
                  </a:moveTo>
                  <a:cubicBezTo>
                    <a:pt x="1712825" y="55266"/>
                    <a:pt x="1672213" y="110532"/>
                    <a:pt x="1597688" y="180870"/>
                  </a:cubicBezTo>
                  <a:cubicBezTo>
                    <a:pt x="1523163" y="251208"/>
                    <a:pt x="1397558" y="344993"/>
                    <a:pt x="1306286" y="422030"/>
                  </a:cubicBezTo>
                  <a:cubicBezTo>
                    <a:pt x="1215013" y="499067"/>
                    <a:pt x="1130440" y="568569"/>
                    <a:pt x="1050053" y="643094"/>
                  </a:cubicBezTo>
                  <a:cubicBezTo>
                    <a:pt x="969666" y="717619"/>
                    <a:pt x="897653" y="805543"/>
                    <a:pt x="823965" y="869182"/>
                  </a:cubicBezTo>
                  <a:cubicBezTo>
                    <a:pt x="750277" y="932821"/>
                    <a:pt x="689987" y="962129"/>
                    <a:pt x="607926" y="1024931"/>
                  </a:cubicBezTo>
                  <a:cubicBezTo>
                    <a:pt x="525864" y="1087733"/>
                    <a:pt x="331596" y="1245995"/>
                    <a:pt x="331596" y="1245995"/>
                  </a:cubicBezTo>
                  <a:cubicBezTo>
                    <a:pt x="262095" y="1301261"/>
                    <a:pt x="246185" y="1314659"/>
                    <a:pt x="190919" y="1356527"/>
                  </a:cubicBezTo>
                  <a:cubicBezTo>
                    <a:pt x="135653" y="1398395"/>
                    <a:pt x="31820" y="1478782"/>
                    <a:pt x="0" y="1497204"/>
                  </a:cubicBezTo>
                </a:path>
              </a:pathLst>
            </a:cu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53CB2FA-DACF-7EF1-5808-D2093D45F2B7}"/>
                </a:ext>
              </a:extLst>
            </p:cNvPr>
            <p:cNvGrpSpPr/>
            <p:nvPr/>
          </p:nvGrpSpPr>
          <p:grpSpPr>
            <a:xfrm>
              <a:off x="4408688" y="2380388"/>
              <a:ext cx="179160" cy="180823"/>
              <a:chOff x="6708660" y="1691548"/>
              <a:chExt cx="208244" cy="208244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5ABD577C-F880-A0FB-7B7F-F8DDA7C55A8B}"/>
                  </a:ext>
                </a:extLst>
              </p:cNvPr>
              <p:cNvSpPr/>
              <p:nvPr/>
            </p:nvSpPr>
            <p:spPr>
              <a:xfrm>
                <a:off x="6708660" y="1691548"/>
                <a:ext cx="208244" cy="20824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22" name="Graphique 21" descr="Avion avec un remplissage uni">
                <a:extLst>
                  <a:ext uri="{FF2B5EF4-FFF2-40B4-BE49-F238E27FC236}">
                    <a16:creationId xmlns:a16="http://schemas.microsoft.com/office/drawing/2014/main" id="{740282EB-8684-5A46-90DD-4BF2C9C97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42430" y="1726046"/>
                <a:ext cx="140704" cy="140704"/>
              </a:xfrm>
              <a:prstGeom prst="rect">
                <a:avLst/>
              </a:prstGeom>
            </p:spPr>
          </p:pic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C1101BC0-E3F1-45D8-403E-EEA3CBCC3384}"/>
                </a:ext>
              </a:extLst>
            </p:cNvPr>
            <p:cNvGrpSpPr/>
            <p:nvPr/>
          </p:nvGrpSpPr>
          <p:grpSpPr>
            <a:xfrm>
              <a:off x="4304900" y="2727616"/>
              <a:ext cx="179160" cy="180823"/>
              <a:chOff x="6708660" y="1691548"/>
              <a:chExt cx="208244" cy="208244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890BA681-B77F-372D-7181-C0111A17504B}"/>
                  </a:ext>
                </a:extLst>
              </p:cNvPr>
              <p:cNvSpPr/>
              <p:nvPr/>
            </p:nvSpPr>
            <p:spPr>
              <a:xfrm>
                <a:off x="6708660" y="1691548"/>
                <a:ext cx="208244" cy="20824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25" name="Graphique 24" descr="Avion avec un remplissage uni">
                <a:extLst>
                  <a:ext uri="{FF2B5EF4-FFF2-40B4-BE49-F238E27FC236}">
                    <a16:creationId xmlns:a16="http://schemas.microsoft.com/office/drawing/2014/main" id="{9D16A58E-3DB7-BBED-3424-01BE3BA0C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42430" y="1726046"/>
                <a:ext cx="140704" cy="140704"/>
              </a:xfrm>
              <a:prstGeom prst="rect">
                <a:avLst/>
              </a:prstGeom>
            </p:spPr>
          </p:pic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22764086-A09B-1DA4-54B2-F87B7C4768ED}"/>
                </a:ext>
              </a:extLst>
            </p:cNvPr>
            <p:cNvGrpSpPr/>
            <p:nvPr/>
          </p:nvGrpSpPr>
          <p:grpSpPr>
            <a:xfrm>
              <a:off x="4344350" y="2523471"/>
              <a:ext cx="138379" cy="139664"/>
              <a:chOff x="6708660" y="1691548"/>
              <a:chExt cx="208244" cy="208244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F04AC250-615E-205A-453A-60781480CE3A}"/>
                  </a:ext>
                </a:extLst>
              </p:cNvPr>
              <p:cNvSpPr/>
              <p:nvPr/>
            </p:nvSpPr>
            <p:spPr>
              <a:xfrm>
                <a:off x="6708660" y="1691548"/>
                <a:ext cx="208244" cy="20824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28" name="Graphique 27" descr="Avion avec un remplissage uni">
                <a:extLst>
                  <a:ext uri="{FF2B5EF4-FFF2-40B4-BE49-F238E27FC236}">
                    <a16:creationId xmlns:a16="http://schemas.microsoft.com/office/drawing/2014/main" id="{BFC799DE-D189-9EA4-B3ED-539248860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42430" y="1726046"/>
                <a:ext cx="140704" cy="140704"/>
              </a:xfrm>
              <a:prstGeom prst="rect">
                <a:avLst/>
              </a:prstGeom>
            </p:spPr>
          </p:pic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E0506A3B-3585-95F8-B645-CBFD137408E4}"/>
                </a:ext>
              </a:extLst>
            </p:cNvPr>
            <p:cNvGrpSpPr/>
            <p:nvPr/>
          </p:nvGrpSpPr>
          <p:grpSpPr>
            <a:xfrm>
              <a:off x="4695047" y="2821845"/>
              <a:ext cx="179160" cy="180823"/>
              <a:chOff x="7971232" y="2183542"/>
              <a:chExt cx="208244" cy="208244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107C2ED8-563C-149E-15B7-201FFC45FC4F}"/>
                  </a:ext>
                </a:extLst>
              </p:cNvPr>
              <p:cNvSpPr/>
              <p:nvPr/>
            </p:nvSpPr>
            <p:spPr>
              <a:xfrm>
                <a:off x="7971232" y="2183542"/>
                <a:ext cx="208244" cy="20824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31" name="Graphique 30" descr="Carburant avec un remplissage uni">
                <a:extLst>
                  <a:ext uri="{FF2B5EF4-FFF2-40B4-BE49-F238E27FC236}">
                    <a16:creationId xmlns:a16="http://schemas.microsoft.com/office/drawing/2014/main" id="{701A9740-672B-0E80-3007-949AA3DA0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020843" y="2214348"/>
                <a:ext cx="140265" cy="140265"/>
              </a:xfrm>
              <a:prstGeom prst="rect">
                <a:avLst/>
              </a:prstGeom>
            </p:spPr>
          </p:pic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D18B1F9-5ACC-710D-E6C6-5EE8B0C7611C}"/>
                </a:ext>
              </a:extLst>
            </p:cNvPr>
            <p:cNvGrpSpPr/>
            <p:nvPr/>
          </p:nvGrpSpPr>
          <p:grpSpPr>
            <a:xfrm>
              <a:off x="3158016" y="1967735"/>
              <a:ext cx="179160" cy="180823"/>
              <a:chOff x="7971232" y="2183542"/>
              <a:chExt cx="208244" cy="208244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A55E9E6D-7572-464E-6C1B-CE6A54D67C44}"/>
                  </a:ext>
                </a:extLst>
              </p:cNvPr>
              <p:cNvSpPr/>
              <p:nvPr/>
            </p:nvSpPr>
            <p:spPr>
              <a:xfrm>
                <a:off x="7971232" y="2183542"/>
                <a:ext cx="208244" cy="20824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34" name="Graphique 33" descr="Carburant avec un remplissage uni">
                <a:extLst>
                  <a:ext uri="{FF2B5EF4-FFF2-40B4-BE49-F238E27FC236}">
                    <a16:creationId xmlns:a16="http://schemas.microsoft.com/office/drawing/2014/main" id="{3FA2FB70-8DEF-7DDC-F4FA-DE73A3F9E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020843" y="2214348"/>
                <a:ext cx="140265" cy="140265"/>
              </a:xfrm>
              <a:prstGeom prst="rect">
                <a:avLst/>
              </a:prstGeom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D8E9E93-A8C8-2AA8-E471-6E7FACBEF73F}"/>
                </a:ext>
              </a:extLst>
            </p:cNvPr>
            <p:cNvGrpSpPr/>
            <p:nvPr/>
          </p:nvGrpSpPr>
          <p:grpSpPr>
            <a:xfrm>
              <a:off x="2249174" y="1853811"/>
              <a:ext cx="179160" cy="180823"/>
              <a:chOff x="7971232" y="2183542"/>
              <a:chExt cx="208244" cy="208244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BCC869C2-B2E0-4B65-B4BC-2BDFC488898D}"/>
                  </a:ext>
                </a:extLst>
              </p:cNvPr>
              <p:cNvSpPr/>
              <p:nvPr/>
            </p:nvSpPr>
            <p:spPr>
              <a:xfrm>
                <a:off x="7971232" y="2183542"/>
                <a:ext cx="208244" cy="20824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37" name="Graphique 36" descr="Carburant avec un remplissage uni">
                <a:extLst>
                  <a:ext uri="{FF2B5EF4-FFF2-40B4-BE49-F238E27FC236}">
                    <a16:creationId xmlns:a16="http://schemas.microsoft.com/office/drawing/2014/main" id="{3FE670C0-6C05-F078-AE71-EE1EDD2F7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020843" y="2214348"/>
                <a:ext cx="140265" cy="140265"/>
              </a:xfrm>
              <a:prstGeom prst="rect">
                <a:avLst/>
              </a:prstGeom>
            </p:spPr>
          </p:pic>
        </p:grp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93F2C73E-5CE1-EBF3-508F-C08498A65369}"/>
                </a:ext>
              </a:extLst>
            </p:cNvPr>
            <p:cNvSpPr/>
            <p:nvPr/>
          </p:nvSpPr>
          <p:spPr>
            <a:xfrm>
              <a:off x="1960562" y="2326276"/>
              <a:ext cx="138379" cy="13966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53" name="Graphique 52" descr="Avion avec un remplissage uni">
              <a:extLst>
                <a:ext uri="{FF2B5EF4-FFF2-40B4-BE49-F238E27FC236}">
                  <a16:creationId xmlns:a16="http://schemas.microsoft.com/office/drawing/2014/main" id="{CF4FCAE4-942E-8AF9-8309-642F2D179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3002" y="2349413"/>
              <a:ext cx="93498" cy="94367"/>
            </a:xfrm>
            <a:prstGeom prst="rect">
              <a:avLst/>
            </a:prstGeom>
          </p:spPr>
        </p:pic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26C34EEB-D7F6-54BA-4087-031DE8799BFB}"/>
                </a:ext>
              </a:extLst>
            </p:cNvPr>
            <p:cNvSpPr/>
            <p:nvPr/>
          </p:nvSpPr>
          <p:spPr>
            <a:xfrm>
              <a:off x="896886" y="1649570"/>
              <a:ext cx="138379" cy="13966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55" name="Graphique 54" descr="Avion avec un remplissage uni">
              <a:extLst>
                <a:ext uri="{FF2B5EF4-FFF2-40B4-BE49-F238E27FC236}">
                  <a16:creationId xmlns:a16="http://schemas.microsoft.com/office/drawing/2014/main" id="{B0F365BE-2E64-4CB2-B7B2-E03B82B38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326" y="1672707"/>
              <a:ext cx="93498" cy="94367"/>
            </a:xfrm>
            <a:prstGeom prst="rect">
              <a:avLst/>
            </a:prstGeom>
          </p:spPr>
        </p:pic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0D07F617-4B38-CC8B-9406-D12A7E031EB5}"/>
                </a:ext>
              </a:extLst>
            </p:cNvPr>
            <p:cNvSpPr/>
            <p:nvPr/>
          </p:nvSpPr>
          <p:spPr>
            <a:xfrm rot="20206603">
              <a:off x="2420321" y="1801015"/>
              <a:ext cx="411977" cy="138602"/>
            </a:xfrm>
            <a:custGeom>
              <a:avLst/>
              <a:gdLst>
                <a:gd name="connsiteX0" fmla="*/ 0 w 98347"/>
                <a:gd name="connsiteY0" fmla="*/ 0 h 44869"/>
                <a:gd name="connsiteX1" fmla="*/ 92833 w 98347"/>
                <a:gd name="connsiteY1" fmla="*/ 41775 h 44869"/>
                <a:gd name="connsiteX2" fmla="*/ 88191 w 98347"/>
                <a:gd name="connsiteY2" fmla="*/ 41775 h 4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47" h="44869">
                  <a:moveTo>
                    <a:pt x="0" y="0"/>
                  </a:moveTo>
                  <a:lnTo>
                    <a:pt x="92833" y="41775"/>
                  </a:lnTo>
                  <a:cubicBezTo>
                    <a:pt x="107532" y="48738"/>
                    <a:pt x="88191" y="41775"/>
                    <a:pt x="88191" y="41775"/>
                  </a:cubicBezTo>
                </a:path>
              </a:pathLst>
            </a:custGeom>
            <a:noFill/>
            <a:ln w="28575">
              <a:solidFill>
                <a:srgbClr val="FF0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4D0BC36B-BF54-DCF0-322A-B21FB7A953DF}"/>
                </a:ext>
              </a:extLst>
            </p:cNvPr>
            <p:cNvSpPr txBox="1"/>
            <p:nvPr/>
          </p:nvSpPr>
          <p:spPr>
            <a:xfrm rot="19251147">
              <a:off x="2983916" y="3343859"/>
              <a:ext cx="600913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>
                <a:spcAft>
                  <a:spcPts val="600"/>
                </a:spcAft>
                <a:buClr>
                  <a:schemeClr val="tx2"/>
                </a:buClr>
              </a:pPr>
              <a:r>
                <a:rPr lang="en-GB" sz="900" i="1" err="1">
                  <a:solidFill>
                    <a:srgbClr val="17375E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Atlant’HYc</a:t>
              </a:r>
              <a:endParaRPr lang="en-GB" sz="900" i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3A1F29C3-6926-1C16-285E-B5A71F7B146C}"/>
                </a:ext>
              </a:extLst>
            </p:cNvPr>
            <p:cNvSpPr/>
            <p:nvPr/>
          </p:nvSpPr>
          <p:spPr>
            <a:xfrm>
              <a:off x="4539197" y="876086"/>
              <a:ext cx="597877" cy="1693985"/>
            </a:xfrm>
            <a:custGeom>
              <a:avLst/>
              <a:gdLst>
                <a:gd name="connsiteX0" fmla="*/ 0 w 597877"/>
                <a:gd name="connsiteY0" fmla="*/ 1693985 h 1693985"/>
                <a:gd name="connsiteX1" fmla="*/ 169984 w 597877"/>
                <a:gd name="connsiteY1" fmla="*/ 1594339 h 1693985"/>
                <a:gd name="connsiteX2" fmla="*/ 263769 w 597877"/>
                <a:gd name="connsiteY2" fmla="*/ 1430216 h 1693985"/>
                <a:gd name="connsiteX3" fmla="*/ 404446 w 597877"/>
                <a:gd name="connsiteY3" fmla="*/ 1213339 h 1693985"/>
                <a:gd name="connsiteX4" fmla="*/ 404446 w 597877"/>
                <a:gd name="connsiteY4" fmla="*/ 744416 h 1693985"/>
                <a:gd name="connsiteX5" fmla="*/ 509954 w 597877"/>
                <a:gd name="connsiteY5" fmla="*/ 386862 h 1693985"/>
                <a:gd name="connsiteX6" fmla="*/ 556846 w 597877"/>
                <a:gd name="connsiteY6" fmla="*/ 205154 h 1693985"/>
                <a:gd name="connsiteX7" fmla="*/ 597877 w 597877"/>
                <a:gd name="connsiteY7" fmla="*/ 0 h 169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877" h="1693985">
                  <a:moveTo>
                    <a:pt x="0" y="1693985"/>
                  </a:moveTo>
                  <a:cubicBezTo>
                    <a:pt x="63011" y="1666142"/>
                    <a:pt x="126023" y="1638300"/>
                    <a:pt x="169984" y="1594339"/>
                  </a:cubicBezTo>
                  <a:cubicBezTo>
                    <a:pt x="213945" y="1550378"/>
                    <a:pt x="224692" y="1493716"/>
                    <a:pt x="263769" y="1430216"/>
                  </a:cubicBezTo>
                  <a:cubicBezTo>
                    <a:pt x="302846" y="1366716"/>
                    <a:pt x="381000" y="1327639"/>
                    <a:pt x="404446" y="1213339"/>
                  </a:cubicBezTo>
                  <a:cubicBezTo>
                    <a:pt x="427892" y="1099039"/>
                    <a:pt x="386861" y="882162"/>
                    <a:pt x="404446" y="744416"/>
                  </a:cubicBezTo>
                  <a:cubicBezTo>
                    <a:pt x="422031" y="606670"/>
                    <a:pt x="484554" y="476739"/>
                    <a:pt x="509954" y="386862"/>
                  </a:cubicBezTo>
                  <a:cubicBezTo>
                    <a:pt x="535354" y="296985"/>
                    <a:pt x="542192" y="269631"/>
                    <a:pt x="556846" y="205154"/>
                  </a:cubicBezTo>
                  <a:cubicBezTo>
                    <a:pt x="571500" y="140677"/>
                    <a:pt x="579316" y="33215"/>
                    <a:pt x="597877" y="0"/>
                  </a:cubicBezTo>
                </a:path>
              </a:pathLst>
            </a:cu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AEDCBF5E-9DFB-25BA-C604-35BD4168CA74}"/>
                </a:ext>
              </a:extLst>
            </p:cNvPr>
            <p:cNvSpPr/>
            <p:nvPr/>
          </p:nvSpPr>
          <p:spPr>
            <a:xfrm>
              <a:off x="2475037" y="1028485"/>
              <a:ext cx="3563729" cy="734607"/>
            </a:xfrm>
            <a:custGeom>
              <a:avLst/>
              <a:gdLst>
                <a:gd name="connsiteX0" fmla="*/ 0 w 3533523"/>
                <a:gd name="connsiteY0" fmla="*/ 715108 h 715108"/>
                <a:gd name="connsiteX1" fmla="*/ 134815 w 3533523"/>
                <a:gd name="connsiteY1" fmla="*/ 638908 h 715108"/>
                <a:gd name="connsiteX2" fmla="*/ 257908 w 3533523"/>
                <a:gd name="connsiteY2" fmla="*/ 609600 h 715108"/>
                <a:gd name="connsiteX3" fmla="*/ 779585 w 3533523"/>
                <a:gd name="connsiteY3" fmla="*/ 545123 h 715108"/>
                <a:gd name="connsiteX4" fmla="*/ 1225061 w 3533523"/>
                <a:gd name="connsiteY4" fmla="*/ 439616 h 715108"/>
                <a:gd name="connsiteX5" fmla="*/ 1846385 w 3533523"/>
                <a:gd name="connsiteY5" fmla="*/ 392723 h 715108"/>
                <a:gd name="connsiteX6" fmla="*/ 2274277 w 3533523"/>
                <a:gd name="connsiteY6" fmla="*/ 334108 h 715108"/>
                <a:gd name="connsiteX7" fmla="*/ 2895600 w 3533523"/>
                <a:gd name="connsiteY7" fmla="*/ 181708 h 715108"/>
                <a:gd name="connsiteX8" fmla="*/ 3440723 w 3533523"/>
                <a:gd name="connsiteY8" fmla="*/ 41031 h 715108"/>
                <a:gd name="connsiteX9" fmla="*/ 3528646 w 3533523"/>
                <a:gd name="connsiteY9" fmla="*/ 0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3523" h="715108">
                  <a:moveTo>
                    <a:pt x="0" y="715108"/>
                  </a:moveTo>
                  <a:cubicBezTo>
                    <a:pt x="45915" y="685800"/>
                    <a:pt x="91830" y="656493"/>
                    <a:pt x="134815" y="638908"/>
                  </a:cubicBezTo>
                  <a:cubicBezTo>
                    <a:pt x="177800" y="621323"/>
                    <a:pt x="150446" y="625231"/>
                    <a:pt x="257908" y="609600"/>
                  </a:cubicBezTo>
                  <a:cubicBezTo>
                    <a:pt x="365370" y="593969"/>
                    <a:pt x="618393" y="573454"/>
                    <a:pt x="779585" y="545123"/>
                  </a:cubicBezTo>
                  <a:cubicBezTo>
                    <a:pt x="940777" y="516792"/>
                    <a:pt x="1047261" y="465016"/>
                    <a:pt x="1225061" y="439616"/>
                  </a:cubicBezTo>
                  <a:cubicBezTo>
                    <a:pt x="1402861" y="414216"/>
                    <a:pt x="1671516" y="410308"/>
                    <a:pt x="1846385" y="392723"/>
                  </a:cubicBezTo>
                  <a:cubicBezTo>
                    <a:pt x="2021254" y="375138"/>
                    <a:pt x="2099408" y="369277"/>
                    <a:pt x="2274277" y="334108"/>
                  </a:cubicBezTo>
                  <a:cubicBezTo>
                    <a:pt x="2449146" y="298939"/>
                    <a:pt x="2895600" y="181708"/>
                    <a:pt x="2895600" y="181708"/>
                  </a:cubicBezTo>
                  <a:lnTo>
                    <a:pt x="3440723" y="41031"/>
                  </a:lnTo>
                  <a:cubicBezTo>
                    <a:pt x="3546231" y="10746"/>
                    <a:pt x="3537438" y="5373"/>
                    <a:pt x="3528646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3B92C7AE-B473-860C-57C4-E387AD5DF2B7}"/>
                </a:ext>
              </a:extLst>
            </p:cNvPr>
            <p:cNvGrpSpPr/>
            <p:nvPr/>
          </p:nvGrpSpPr>
          <p:grpSpPr>
            <a:xfrm>
              <a:off x="2503631" y="1588494"/>
              <a:ext cx="138379" cy="139664"/>
              <a:chOff x="5473065" y="1597500"/>
              <a:chExt cx="138379" cy="139664"/>
            </a:xfrm>
          </p:grpSpPr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2C49CCFA-C7EA-1745-389D-EC029CC6D2C4}"/>
                  </a:ext>
                </a:extLst>
              </p:cNvPr>
              <p:cNvSpPr/>
              <p:nvPr/>
            </p:nvSpPr>
            <p:spPr>
              <a:xfrm>
                <a:off x="5473065" y="1597500"/>
                <a:ext cx="138379" cy="13966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64" name="Graphique 63" descr="Avion avec un remplissage uni">
                <a:extLst>
                  <a:ext uri="{FF2B5EF4-FFF2-40B4-BE49-F238E27FC236}">
                    <a16:creationId xmlns:a16="http://schemas.microsoft.com/office/drawing/2014/main" id="{5132F815-F8C1-5F2B-A1E3-63F3C9AA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95505" y="1620637"/>
                <a:ext cx="93498" cy="94367"/>
              </a:xfrm>
              <a:prstGeom prst="rect">
                <a:avLst/>
              </a:prstGeom>
            </p:spPr>
          </p:pic>
        </p:grp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7876C32C-3D0F-8964-2C0F-588EBEFC1226}"/>
                </a:ext>
              </a:extLst>
            </p:cNvPr>
            <p:cNvSpPr/>
            <p:nvPr/>
          </p:nvSpPr>
          <p:spPr>
            <a:xfrm>
              <a:off x="2452597" y="2076992"/>
              <a:ext cx="138379" cy="13966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71" name="Graphique 70" descr="Avion avec un remplissage uni">
              <a:extLst>
                <a:ext uri="{FF2B5EF4-FFF2-40B4-BE49-F238E27FC236}">
                  <a16:creationId xmlns:a16="http://schemas.microsoft.com/office/drawing/2014/main" id="{96E2A7DF-C149-8162-51B4-22298688C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5037" y="2100129"/>
              <a:ext cx="93498" cy="94367"/>
            </a:xfrm>
            <a:prstGeom prst="rect">
              <a:avLst/>
            </a:prstGeom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8E2DF5D0-FFA1-9209-ACCF-2E4B242EC487}"/>
                </a:ext>
              </a:extLst>
            </p:cNvPr>
            <p:cNvGrpSpPr/>
            <p:nvPr/>
          </p:nvGrpSpPr>
          <p:grpSpPr>
            <a:xfrm>
              <a:off x="3225170" y="1726256"/>
              <a:ext cx="138379" cy="139664"/>
              <a:chOff x="3245079" y="1746066"/>
              <a:chExt cx="138379" cy="139664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CFABC797-3687-D56F-7F38-D1519052C8C1}"/>
                  </a:ext>
                </a:extLst>
              </p:cNvPr>
              <p:cNvSpPr/>
              <p:nvPr/>
            </p:nvSpPr>
            <p:spPr>
              <a:xfrm>
                <a:off x="3245079" y="1746066"/>
                <a:ext cx="138379" cy="13966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73" name="Graphique 72" descr="Avion avec un remplissage uni">
                <a:extLst>
                  <a:ext uri="{FF2B5EF4-FFF2-40B4-BE49-F238E27FC236}">
                    <a16:creationId xmlns:a16="http://schemas.microsoft.com/office/drawing/2014/main" id="{B757189D-4E20-90B4-F1A8-A3713085C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67519" y="1769203"/>
                <a:ext cx="93498" cy="94367"/>
              </a:xfrm>
              <a:prstGeom prst="rect">
                <a:avLst/>
              </a:prstGeom>
            </p:spPr>
          </p:pic>
        </p:grpSp>
        <p:sp>
          <p:nvSpPr>
            <p:cNvPr id="74" name="Flèche vers le bas 73">
              <a:extLst>
                <a:ext uri="{FF2B5EF4-FFF2-40B4-BE49-F238E27FC236}">
                  <a16:creationId xmlns:a16="http://schemas.microsoft.com/office/drawing/2014/main" id="{113D25CC-5B77-F66B-979C-F9EFA9879FF7}"/>
                </a:ext>
              </a:extLst>
            </p:cNvPr>
            <p:cNvSpPr/>
            <p:nvPr/>
          </p:nvSpPr>
          <p:spPr>
            <a:xfrm rot="18603700">
              <a:off x="1931292" y="1551132"/>
              <a:ext cx="188765" cy="178112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9C9613E2-132D-DA3B-DE0A-1AD181E5D705}"/>
                </a:ext>
              </a:extLst>
            </p:cNvPr>
            <p:cNvSpPr txBox="1"/>
            <p:nvPr/>
          </p:nvSpPr>
          <p:spPr>
            <a:xfrm>
              <a:off x="1307730" y="1200646"/>
              <a:ext cx="91656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fr-FR" sz="700">
                  <a:solidFill>
                    <a:srgbClr val="17375E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Voie potentielle d’importation</a:t>
              </a: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524D66AB-B738-129A-1C7B-B834BB81FE6E}"/>
                </a:ext>
              </a:extLst>
            </p:cNvPr>
            <p:cNvSpPr/>
            <p:nvPr/>
          </p:nvSpPr>
          <p:spPr>
            <a:xfrm>
              <a:off x="2094747" y="1879573"/>
              <a:ext cx="1784350" cy="469900"/>
            </a:xfrm>
            <a:custGeom>
              <a:avLst/>
              <a:gdLst>
                <a:gd name="connsiteX0" fmla="*/ 0 w 1784350"/>
                <a:gd name="connsiteY0" fmla="*/ 441325 h 469900"/>
                <a:gd name="connsiteX1" fmla="*/ 63500 w 1784350"/>
                <a:gd name="connsiteY1" fmla="*/ 301625 h 469900"/>
                <a:gd name="connsiteX2" fmla="*/ 739775 w 1784350"/>
                <a:gd name="connsiteY2" fmla="*/ 0 h 469900"/>
                <a:gd name="connsiteX3" fmla="*/ 1184275 w 1784350"/>
                <a:gd name="connsiteY3" fmla="*/ 66675 h 469900"/>
                <a:gd name="connsiteX4" fmla="*/ 1784350 w 1784350"/>
                <a:gd name="connsiteY4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350" h="469900">
                  <a:moveTo>
                    <a:pt x="0" y="441325"/>
                  </a:moveTo>
                  <a:lnTo>
                    <a:pt x="63500" y="301625"/>
                  </a:lnTo>
                  <a:lnTo>
                    <a:pt x="739775" y="0"/>
                  </a:lnTo>
                  <a:lnTo>
                    <a:pt x="1184275" y="66675"/>
                  </a:lnTo>
                  <a:lnTo>
                    <a:pt x="1784350" y="469900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22EBF7BB-731E-319B-E269-0D3E5EF75A2E}"/>
                </a:ext>
              </a:extLst>
            </p:cNvPr>
            <p:cNvCxnSpPr>
              <a:cxnSpLocks/>
              <a:stCxn id="42" idx="4"/>
              <a:endCxn id="17" idx="3"/>
            </p:cNvCxnSpPr>
            <p:nvPr/>
          </p:nvCxnSpPr>
          <p:spPr>
            <a:xfrm>
              <a:off x="3879097" y="2349473"/>
              <a:ext cx="476387" cy="20014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99009C1-6469-6FF7-72D8-F112C4EE1B79}"/>
                </a:ext>
              </a:extLst>
            </p:cNvPr>
            <p:cNvSpPr/>
            <p:nvPr/>
          </p:nvSpPr>
          <p:spPr>
            <a:xfrm>
              <a:off x="2430966" y="1882326"/>
              <a:ext cx="1498724" cy="2051824"/>
            </a:xfrm>
            <a:custGeom>
              <a:avLst/>
              <a:gdLst>
                <a:gd name="connsiteX0" fmla="*/ 0 w 1498724"/>
                <a:gd name="connsiteY0" fmla="*/ 35684 h 2051824"/>
                <a:gd name="connsiteX1" fmla="*/ 396983 w 1498724"/>
                <a:gd name="connsiteY1" fmla="*/ 0 h 2051824"/>
                <a:gd name="connsiteX2" fmla="*/ 1097280 w 1498724"/>
                <a:gd name="connsiteY2" fmla="*/ 512956 h 2051824"/>
                <a:gd name="connsiteX3" fmla="*/ 1306923 w 1498724"/>
                <a:gd name="connsiteY3" fmla="*/ 673534 h 2051824"/>
                <a:gd name="connsiteX4" fmla="*/ 1355988 w 1498724"/>
                <a:gd name="connsiteY4" fmla="*/ 887637 h 2051824"/>
                <a:gd name="connsiteX5" fmla="*/ 1498724 w 1498724"/>
                <a:gd name="connsiteY5" fmla="*/ 2051824 h 205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724" h="2051824">
                  <a:moveTo>
                    <a:pt x="0" y="35684"/>
                  </a:moveTo>
                  <a:lnTo>
                    <a:pt x="396983" y="0"/>
                  </a:lnTo>
                  <a:lnTo>
                    <a:pt x="1097280" y="512956"/>
                  </a:lnTo>
                  <a:lnTo>
                    <a:pt x="1306923" y="673534"/>
                  </a:lnTo>
                  <a:lnTo>
                    <a:pt x="1355988" y="887637"/>
                  </a:lnTo>
                  <a:lnTo>
                    <a:pt x="1498724" y="2051824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2D801118-8E25-9C7F-E006-FA54F8E3E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137" y="3920464"/>
              <a:ext cx="217553" cy="18093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F65EE548-9E7F-0B9F-1731-553719C529C5}"/>
              </a:ext>
            </a:extLst>
          </p:cNvPr>
          <p:cNvSpPr txBox="1"/>
          <p:nvPr/>
        </p:nvSpPr>
        <p:spPr>
          <a:xfrm>
            <a:off x="6736471" y="3288778"/>
            <a:ext cx="681484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Port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F401C4E-D760-1844-DA65-F14CF90F4868}"/>
              </a:ext>
            </a:extLst>
          </p:cNvPr>
          <p:cNvGrpSpPr/>
          <p:nvPr/>
        </p:nvGrpSpPr>
        <p:grpSpPr>
          <a:xfrm>
            <a:off x="6515464" y="3308212"/>
            <a:ext cx="179160" cy="180823"/>
            <a:chOff x="6515464" y="3308212"/>
            <a:chExt cx="179160" cy="180823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EDF84689-D718-1472-872B-1E95DC032591}"/>
                </a:ext>
              </a:extLst>
            </p:cNvPr>
            <p:cNvSpPr/>
            <p:nvPr/>
          </p:nvSpPr>
          <p:spPr>
            <a:xfrm>
              <a:off x="6515464" y="3308212"/>
              <a:ext cx="179160" cy="18082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14" name="Graphique 13" descr="Ancrer avec un remplissage uni">
              <a:extLst>
                <a:ext uri="{FF2B5EF4-FFF2-40B4-BE49-F238E27FC236}">
                  <a16:creationId xmlns:a16="http://schemas.microsoft.com/office/drawing/2014/main" id="{BDD2D12A-BBF8-CF6E-031E-4587C45F5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20694" y="3313684"/>
              <a:ext cx="167029" cy="167029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F3EE20B-A526-2067-F718-320F4D2B887F}"/>
              </a:ext>
            </a:extLst>
          </p:cNvPr>
          <p:cNvGrpSpPr/>
          <p:nvPr/>
        </p:nvGrpSpPr>
        <p:grpSpPr>
          <a:xfrm>
            <a:off x="3208401" y="1870510"/>
            <a:ext cx="147022" cy="151184"/>
            <a:chOff x="6515464" y="3308212"/>
            <a:chExt cx="179160" cy="180823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82A9B484-F420-46CF-3397-72FE12F30D4E}"/>
                </a:ext>
              </a:extLst>
            </p:cNvPr>
            <p:cNvSpPr/>
            <p:nvPr/>
          </p:nvSpPr>
          <p:spPr>
            <a:xfrm>
              <a:off x="6515464" y="3308212"/>
              <a:ext cx="179160" cy="18082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48" name="Graphique 47" descr="Ancrer avec un remplissage uni">
              <a:extLst>
                <a:ext uri="{FF2B5EF4-FFF2-40B4-BE49-F238E27FC236}">
                  <a16:creationId xmlns:a16="http://schemas.microsoft.com/office/drawing/2014/main" id="{BFB0184C-73A3-741D-0D53-7718E394A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20694" y="3313684"/>
              <a:ext cx="167029" cy="167029"/>
            </a:xfrm>
            <a:prstGeom prst="rect">
              <a:avLst/>
            </a:pr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BF12D38-25CF-3A3A-AD85-90FB63567615}"/>
              </a:ext>
            </a:extLst>
          </p:cNvPr>
          <p:cNvGrpSpPr/>
          <p:nvPr/>
        </p:nvGrpSpPr>
        <p:grpSpPr>
          <a:xfrm>
            <a:off x="2020327" y="2106289"/>
            <a:ext cx="116505" cy="112335"/>
            <a:chOff x="6515464" y="3308212"/>
            <a:chExt cx="179160" cy="180823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764B8F1E-B4D2-74DD-8804-6B8FB3FB118B}"/>
                </a:ext>
              </a:extLst>
            </p:cNvPr>
            <p:cNvSpPr/>
            <p:nvPr/>
          </p:nvSpPr>
          <p:spPr>
            <a:xfrm>
              <a:off x="6515464" y="3308212"/>
              <a:ext cx="179160" cy="18082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57" name="Graphique 56" descr="Ancrer avec un remplissage uni">
              <a:extLst>
                <a:ext uri="{FF2B5EF4-FFF2-40B4-BE49-F238E27FC236}">
                  <a16:creationId xmlns:a16="http://schemas.microsoft.com/office/drawing/2014/main" id="{33FB23F1-C25A-CC89-9DBB-02CB6B7B7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20694" y="3313684"/>
              <a:ext cx="167029" cy="167029"/>
            </a:xfrm>
            <a:prstGeom prst="rect">
              <a:avLst/>
            </a:prstGeom>
          </p:spPr>
        </p:pic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2A8E8D58-3E92-5117-264C-C6BDA8E8FD7C}"/>
              </a:ext>
            </a:extLst>
          </p:cNvPr>
          <p:cNvGrpSpPr/>
          <p:nvPr/>
        </p:nvGrpSpPr>
        <p:grpSpPr>
          <a:xfrm>
            <a:off x="4219525" y="2575015"/>
            <a:ext cx="147022" cy="151184"/>
            <a:chOff x="6515464" y="3308212"/>
            <a:chExt cx="179160" cy="180823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69413F22-9DA3-B525-F6EC-F1D8EE9D59C5}"/>
                </a:ext>
              </a:extLst>
            </p:cNvPr>
            <p:cNvSpPr/>
            <p:nvPr/>
          </p:nvSpPr>
          <p:spPr>
            <a:xfrm>
              <a:off x="6515464" y="3308212"/>
              <a:ext cx="179160" cy="18082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67" name="Graphique 66" descr="Ancrer avec un remplissage uni">
              <a:extLst>
                <a:ext uri="{FF2B5EF4-FFF2-40B4-BE49-F238E27FC236}">
                  <a16:creationId xmlns:a16="http://schemas.microsoft.com/office/drawing/2014/main" id="{56836322-BF97-3C68-9E01-0B69CA553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20694" y="3313684"/>
              <a:ext cx="167029" cy="167029"/>
            </a:xfrm>
            <a:prstGeom prst="rect">
              <a:avLst/>
            </a:prstGeom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0159C9A-A8DC-CA83-E201-E9F38A30E141}"/>
              </a:ext>
            </a:extLst>
          </p:cNvPr>
          <p:cNvGrpSpPr/>
          <p:nvPr/>
        </p:nvGrpSpPr>
        <p:grpSpPr>
          <a:xfrm>
            <a:off x="2385998" y="1853811"/>
            <a:ext cx="147022" cy="151184"/>
            <a:chOff x="6515464" y="3308212"/>
            <a:chExt cx="179160" cy="180823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A62479FB-0CC7-030D-91B0-B435F88C741C}"/>
                </a:ext>
              </a:extLst>
            </p:cNvPr>
            <p:cNvSpPr/>
            <p:nvPr/>
          </p:nvSpPr>
          <p:spPr>
            <a:xfrm>
              <a:off x="6515464" y="3308212"/>
              <a:ext cx="179160" cy="18082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93" name="Graphique 92" descr="Ancrer avec un remplissage uni">
              <a:extLst>
                <a:ext uri="{FF2B5EF4-FFF2-40B4-BE49-F238E27FC236}">
                  <a16:creationId xmlns:a16="http://schemas.microsoft.com/office/drawing/2014/main" id="{8CC6DDBD-8815-7848-3492-64A634F72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20694" y="3313684"/>
              <a:ext cx="167029" cy="167029"/>
            </a:xfrm>
            <a:prstGeom prst="rect">
              <a:avLst/>
            </a:prstGeom>
          </p:spPr>
        </p:pic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7353DC77-5D02-22B3-5737-C08747E2EBF8}"/>
              </a:ext>
            </a:extLst>
          </p:cNvPr>
          <p:cNvGrpSpPr/>
          <p:nvPr/>
        </p:nvGrpSpPr>
        <p:grpSpPr>
          <a:xfrm>
            <a:off x="3198066" y="1242587"/>
            <a:ext cx="116505" cy="112335"/>
            <a:chOff x="6515464" y="3308212"/>
            <a:chExt cx="179160" cy="180823"/>
          </a:xfrm>
        </p:grpSpPr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3781DC9F-A6AC-5DA1-5197-87FB7E44B988}"/>
                </a:ext>
              </a:extLst>
            </p:cNvPr>
            <p:cNvSpPr/>
            <p:nvPr/>
          </p:nvSpPr>
          <p:spPr>
            <a:xfrm>
              <a:off x="6515464" y="3308212"/>
              <a:ext cx="179160" cy="18082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96" name="Graphique 95" descr="Ancrer avec un remplissage uni">
              <a:extLst>
                <a:ext uri="{FF2B5EF4-FFF2-40B4-BE49-F238E27FC236}">
                  <a16:creationId xmlns:a16="http://schemas.microsoft.com/office/drawing/2014/main" id="{C12048A2-920E-0C92-3C1D-D53E20E0D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20694" y="3313684"/>
              <a:ext cx="167029" cy="167029"/>
            </a:xfrm>
            <a:prstGeom prst="rect">
              <a:avLst/>
            </a:prstGeom>
          </p:spPr>
        </p:pic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DF14283E-E2F4-9503-5DA6-8317BAC7D599}"/>
              </a:ext>
            </a:extLst>
          </p:cNvPr>
          <p:cNvGrpSpPr/>
          <p:nvPr/>
        </p:nvGrpSpPr>
        <p:grpSpPr>
          <a:xfrm>
            <a:off x="907822" y="1555463"/>
            <a:ext cx="116505" cy="112335"/>
            <a:chOff x="6515464" y="3308212"/>
            <a:chExt cx="179160" cy="180823"/>
          </a:xfrm>
        </p:grpSpPr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650F1AD3-89F6-249C-370B-608BD2A0D5E3}"/>
                </a:ext>
              </a:extLst>
            </p:cNvPr>
            <p:cNvSpPr/>
            <p:nvPr/>
          </p:nvSpPr>
          <p:spPr>
            <a:xfrm>
              <a:off x="6515464" y="3308212"/>
              <a:ext cx="179160" cy="18082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99" name="Graphique 98" descr="Ancrer avec un remplissage uni">
              <a:extLst>
                <a:ext uri="{FF2B5EF4-FFF2-40B4-BE49-F238E27FC236}">
                  <a16:creationId xmlns:a16="http://schemas.microsoft.com/office/drawing/2014/main" id="{10B35E03-806E-8F35-3B63-1314CD044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20694" y="3313684"/>
              <a:ext cx="167029" cy="167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93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28AA7C7-9553-3EF7-277C-3110D82D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466909" cy="324392"/>
          </a:xfrm>
        </p:spPr>
        <p:txBody>
          <a:bodyPr/>
          <a:lstStyle/>
          <a:p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2955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Le déploiement d’un réseau de 40 stations supplémentaires serait nécessaire pour couvrir les besoins de mobilité à horizon 2030 en Vallée de Seine</a:t>
            </a:r>
            <a:endParaRPr lang="fr-FR" sz="110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AE57B2-FB0E-09A3-7C8E-05A838B7F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9646" y="4967556"/>
            <a:ext cx="5718835" cy="122557"/>
          </a:xfrm>
        </p:spPr>
        <p:txBody>
          <a:bodyPr/>
          <a:lstStyle/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fr-FR"/>
              <a:t>* sans surcapacité de distribution ** ces capacités supplémentaires peuvent être installées sur des stations existantes ou prévues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69A4F0-3CF3-3684-76C4-B53B6AA7449E}"/>
              </a:ext>
            </a:extLst>
          </p:cNvPr>
          <p:cNvSpPr txBox="1"/>
          <p:nvPr/>
        </p:nvSpPr>
        <p:spPr>
          <a:xfrm>
            <a:off x="6866443" y="717980"/>
            <a:ext cx="227068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Capacités de distribution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8D3B023-9780-FBB4-6CF2-9E7CB17E74BD}"/>
              </a:ext>
            </a:extLst>
          </p:cNvPr>
          <p:cNvCxnSpPr>
            <a:cxnSpLocks/>
          </p:cNvCxnSpPr>
          <p:nvPr/>
        </p:nvCxnSpPr>
        <p:spPr>
          <a:xfrm>
            <a:off x="6867840" y="2548725"/>
            <a:ext cx="299255" cy="0"/>
          </a:xfrm>
          <a:prstGeom prst="line">
            <a:avLst/>
          </a:prstGeom>
          <a:ln w="25400">
            <a:solidFill>
              <a:srgbClr val="FE5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32F8E0E-4E1F-EC9E-68C8-EAF2842B89CD}"/>
              </a:ext>
            </a:extLst>
          </p:cNvPr>
          <p:cNvSpPr txBox="1"/>
          <p:nvPr/>
        </p:nvSpPr>
        <p:spPr>
          <a:xfrm>
            <a:off x="7251221" y="2447262"/>
            <a:ext cx="188590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Réseau routier RTE </a:t>
            </a:r>
            <a:r>
              <a:rPr lang="fr-FR" sz="700" b="1" err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</a:t>
            </a: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– Central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D9CF6CB-3904-8C5B-14D1-57697A8515D4}"/>
              </a:ext>
            </a:extLst>
          </p:cNvPr>
          <p:cNvSpPr/>
          <p:nvPr/>
        </p:nvSpPr>
        <p:spPr>
          <a:xfrm>
            <a:off x="6919438" y="979501"/>
            <a:ext cx="180000" cy="18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8F14B51-2B84-C1A1-24AA-117E833B27AB}"/>
              </a:ext>
            </a:extLst>
          </p:cNvPr>
          <p:cNvSpPr/>
          <p:nvPr/>
        </p:nvSpPr>
        <p:spPr>
          <a:xfrm>
            <a:off x="6919438" y="1233529"/>
            <a:ext cx="180000" cy="180000"/>
          </a:xfrm>
          <a:prstGeom prst="ellipse">
            <a:avLst/>
          </a:prstGeom>
          <a:solidFill>
            <a:srgbClr val="7030A0">
              <a:alpha val="29804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34B1213-495B-798B-B78D-222916C30548}"/>
              </a:ext>
            </a:extLst>
          </p:cNvPr>
          <p:cNvSpPr/>
          <p:nvPr/>
        </p:nvSpPr>
        <p:spPr>
          <a:xfrm>
            <a:off x="6917604" y="1523550"/>
            <a:ext cx="180000" cy="180000"/>
          </a:xfrm>
          <a:prstGeom prst="ellipse">
            <a:avLst/>
          </a:prstGeom>
          <a:solidFill>
            <a:srgbClr val="FF28ED">
              <a:alpha val="29804"/>
            </a:srgbClr>
          </a:solidFill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139C348-C3C9-5074-A0F0-B7DA7AE327A0}"/>
              </a:ext>
            </a:extLst>
          </p:cNvPr>
          <p:cNvSpPr txBox="1"/>
          <p:nvPr/>
        </p:nvSpPr>
        <p:spPr>
          <a:xfrm>
            <a:off x="7252814" y="972660"/>
            <a:ext cx="141272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Station capacité 1t/j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E62A1B4-AAFC-D7F1-6CAA-CF8F8EF0A39A}"/>
              </a:ext>
            </a:extLst>
          </p:cNvPr>
          <p:cNvSpPr txBox="1"/>
          <p:nvPr/>
        </p:nvSpPr>
        <p:spPr>
          <a:xfrm>
            <a:off x="7252814" y="1234247"/>
            <a:ext cx="141272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Station capacité 2t/j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1363ACE-A769-A0EC-2F16-E41169278D2E}"/>
              </a:ext>
            </a:extLst>
          </p:cNvPr>
          <p:cNvSpPr txBox="1"/>
          <p:nvPr/>
        </p:nvSpPr>
        <p:spPr>
          <a:xfrm>
            <a:off x="7252813" y="1512653"/>
            <a:ext cx="141272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Station capacité 5t/j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5D964AE-B7BD-4686-B678-8FD2D9FA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50204"/>
              </p:ext>
            </p:extLst>
          </p:nvPr>
        </p:nvGraphicFramePr>
        <p:xfrm>
          <a:off x="6752682" y="3238274"/>
          <a:ext cx="2265979" cy="13126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1875">
                  <a:extLst>
                    <a:ext uri="{9D8B030D-6E8A-4147-A177-3AD203B41FA5}">
                      <a16:colId xmlns:a16="http://schemas.microsoft.com/office/drawing/2014/main" val="451824618"/>
                    </a:ext>
                  </a:extLst>
                </a:gridCol>
                <a:gridCol w="561368">
                  <a:extLst>
                    <a:ext uri="{9D8B030D-6E8A-4147-A177-3AD203B41FA5}">
                      <a16:colId xmlns:a16="http://schemas.microsoft.com/office/drawing/2014/main" val="2073699189"/>
                    </a:ext>
                  </a:extLst>
                </a:gridCol>
                <a:gridCol w="561368">
                  <a:extLst>
                    <a:ext uri="{9D8B030D-6E8A-4147-A177-3AD203B41FA5}">
                      <a16:colId xmlns:a16="http://schemas.microsoft.com/office/drawing/2014/main" val="663502993"/>
                    </a:ext>
                  </a:extLst>
                </a:gridCol>
                <a:gridCol w="561368">
                  <a:extLst>
                    <a:ext uri="{9D8B030D-6E8A-4147-A177-3AD203B41FA5}">
                      <a16:colId xmlns:a16="http://schemas.microsoft.com/office/drawing/2014/main" val="1912979661"/>
                    </a:ext>
                  </a:extLst>
                </a:gridCol>
              </a:tblGrid>
              <a:tr h="279254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bg1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Typologie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bg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IDF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bg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Normandie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bg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6929"/>
                  </a:ext>
                </a:extLst>
              </a:tr>
              <a:tr h="279254"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Station 1t/j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475267"/>
                  </a:ext>
                </a:extLst>
              </a:tr>
              <a:tr h="27925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Station 2t/j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25514"/>
                  </a:ext>
                </a:extLst>
              </a:tr>
              <a:tr h="27925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Station 5t/j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93092"/>
                  </a:ext>
                </a:extLst>
              </a:tr>
              <a:tr h="195632"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28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79878"/>
                  </a:ext>
                </a:extLst>
              </a:tr>
            </a:tbl>
          </a:graphicData>
        </a:graphic>
      </p:graphicFrame>
      <p:sp>
        <p:nvSpPr>
          <p:cNvPr id="12" name="Ellipse 11">
            <a:extLst>
              <a:ext uri="{FF2B5EF4-FFF2-40B4-BE49-F238E27FC236}">
                <a16:creationId xmlns:a16="http://schemas.microsoft.com/office/drawing/2014/main" id="{C7E2BE50-CAFA-788F-036E-4EC35D10E43B}"/>
              </a:ext>
            </a:extLst>
          </p:cNvPr>
          <p:cNvSpPr/>
          <p:nvPr/>
        </p:nvSpPr>
        <p:spPr>
          <a:xfrm>
            <a:off x="6922772" y="1871861"/>
            <a:ext cx="180000" cy="180000"/>
          </a:xfrm>
          <a:prstGeom prst="ellipse">
            <a:avLst/>
          </a:prstGeom>
          <a:noFill/>
          <a:ln>
            <a:solidFill>
              <a:srgbClr val="00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A4D9122-3F41-04C4-77C6-BB4C3AE871ED}"/>
              </a:ext>
            </a:extLst>
          </p:cNvPr>
          <p:cNvGrpSpPr/>
          <p:nvPr/>
        </p:nvGrpSpPr>
        <p:grpSpPr>
          <a:xfrm>
            <a:off x="470262" y="717980"/>
            <a:ext cx="6184332" cy="3551292"/>
            <a:chOff x="470262" y="820139"/>
            <a:chExt cx="6184332" cy="3551292"/>
          </a:xfrm>
        </p:grpSpPr>
        <p:pic>
          <p:nvPicPr>
            <p:cNvPr id="3" name="Image 2" descr="Une image contenant carte, texte, atlas&#10;&#10;Description générée automatiquement">
              <a:extLst>
                <a:ext uri="{FF2B5EF4-FFF2-40B4-BE49-F238E27FC236}">
                  <a16:creationId xmlns:a16="http://schemas.microsoft.com/office/drawing/2014/main" id="{B65B11A5-0E26-0CB0-0BF1-0E5670808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" t="12615" r="3040" b="10580"/>
            <a:stretch/>
          </p:blipFill>
          <p:spPr bwMode="auto">
            <a:xfrm>
              <a:off x="470262" y="820139"/>
              <a:ext cx="6184332" cy="35512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79D6D02-2950-3518-6C61-6B24E15ED906}"/>
                </a:ext>
              </a:extLst>
            </p:cNvPr>
            <p:cNvSpPr/>
            <p:nvPr/>
          </p:nvSpPr>
          <p:spPr>
            <a:xfrm>
              <a:off x="5080499" y="2906841"/>
              <a:ext cx="288000" cy="288000"/>
            </a:xfrm>
            <a:prstGeom prst="ellipse">
              <a:avLst/>
            </a:prstGeom>
            <a:noFill/>
            <a:ln>
              <a:solidFill>
                <a:srgbClr val="00D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3566801-8BA1-35E9-F490-25AB56F07458}"/>
              </a:ext>
            </a:extLst>
          </p:cNvPr>
          <p:cNvSpPr txBox="1"/>
          <p:nvPr/>
        </p:nvSpPr>
        <p:spPr>
          <a:xfrm>
            <a:off x="7251221" y="1783819"/>
            <a:ext cx="1892779" cy="41549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/>
                <a:ea typeface="Open Sans Light"/>
                <a:cs typeface="Open Sans Light"/>
              </a:rPr>
              <a:t>Territoires de déploiement prioritaire pour station fluviale, incluant le projet de Gennevilliers (étude </a:t>
            </a:r>
            <a:r>
              <a:rPr lang="fr-FR" sz="700" b="1" err="1">
                <a:solidFill>
                  <a:srgbClr val="17375E"/>
                </a:solidFill>
                <a:latin typeface="Open Sans Light"/>
                <a:ea typeface="Open Sans Light"/>
                <a:cs typeface="Open Sans Light"/>
              </a:rPr>
              <a:t>AviCafe</a:t>
            </a:r>
            <a:r>
              <a:rPr lang="fr-FR" sz="700" b="1">
                <a:solidFill>
                  <a:srgbClr val="17375E"/>
                </a:solidFill>
                <a:latin typeface="Open Sans Light"/>
                <a:ea typeface="Open Sans Light"/>
                <a:cs typeface="Open Sans Light"/>
              </a:rPr>
              <a:t> Fluent)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BDE39E-1F83-42F9-E823-B50D494E08FF}"/>
              </a:ext>
            </a:extLst>
          </p:cNvPr>
          <p:cNvSpPr txBox="1"/>
          <p:nvPr/>
        </p:nvSpPr>
        <p:spPr>
          <a:xfrm>
            <a:off x="7252813" y="2717391"/>
            <a:ext cx="1817406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Réseau routier RTE </a:t>
            </a:r>
            <a:r>
              <a:rPr lang="fr-FR" sz="700" b="1" err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</a:t>
            </a: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– Global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AC65966-8C61-7A0D-3B99-2E3EB0708355}"/>
              </a:ext>
            </a:extLst>
          </p:cNvPr>
          <p:cNvCxnSpPr>
            <a:cxnSpLocks/>
          </p:cNvCxnSpPr>
          <p:nvPr/>
        </p:nvCxnSpPr>
        <p:spPr>
          <a:xfrm>
            <a:off x="6868035" y="2809724"/>
            <a:ext cx="299255" cy="0"/>
          </a:xfrm>
          <a:prstGeom prst="line">
            <a:avLst/>
          </a:prstGeom>
          <a:ln w="12700">
            <a:solidFill>
              <a:srgbClr val="FE5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7705678-D8D3-CE38-7E5B-ECD05DD456E8}"/>
              </a:ext>
            </a:extLst>
          </p:cNvPr>
          <p:cNvSpPr txBox="1"/>
          <p:nvPr/>
        </p:nvSpPr>
        <p:spPr>
          <a:xfrm>
            <a:off x="470261" y="4342760"/>
            <a:ext cx="61843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Cartographie des </a:t>
            </a:r>
            <a:r>
              <a:rPr lang="fr-FR" sz="800" i="1" u="sng">
                <a:solidFill>
                  <a:schemeClr val="tx2"/>
                </a:solidFill>
                <a:latin typeface="Open Sans ExtraBold" panose="020B0606030504020204" pitchFamily="34" charset="0"/>
              </a:rPr>
              <a:t>localisations indicatives </a:t>
            </a: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des capacités de distribution du schéma directeur à développer à 2030*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D2BA31-5D19-005D-4CF8-F01B3B0623B3}"/>
              </a:ext>
            </a:extLst>
          </p:cNvPr>
          <p:cNvSpPr txBox="1"/>
          <p:nvPr/>
        </p:nvSpPr>
        <p:spPr>
          <a:xfrm>
            <a:off x="6866442" y="563327"/>
            <a:ext cx="154640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 u="sng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Légende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C6151BD-4FB7-729D-6A10-91054D1AA2BA}"/>
              </a:ext>
            </a:extLst>
          </p:cNvPr>
          <p:cNvSpPr txBox="1"/>
          <p:nvPr/>
        </p:nvSpPr>
        <p:spPr>
          <a:xfrm>
            <a:off x="6752683" y="4573827"/>
            <a:ext cx="22659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Répartition des capacités de distribution supplémentaires**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1AE91AC-7EE5-1D78-FB1C-976733A70C71}"/>
              </a:ext>
            </a:extLst>
          </p:cNvPr>
          <p:cNvSpPr txBox="1"/>
          <p:nvPr/>
        </p:nvSpPr>
        <p:spPr>
          <a:xfrm>
            <a:off x="6866442" y="2216251"/>
            <a:ext cx="154640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Infrastructures routières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95DBB3-1E3A-BA25-313E-92628C3DD4B4}"/>
              </a:ext>
            </a:extLst>
          </p:cNvPr>
          <p:cNvSpPr txBox="1"/>
          <p:nvPr/>
        </p:nvSpPr>
        <p:spPr>
          <a:xfrm>
            <a:off x="6752681" y="2929732"/>
            <a:ext cx="226597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7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Rappel : Environ 50 stations en projet ou opérationnelles de diverses capacités (cf. </a:t>
            </a:r>
            <a:r>
              <a:rPr lang="fr-FR" sz="700" i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état des lieux)</a:t>
            </a:r>
            <a:endParaRPr lang="fr-FR" sz="700">
              <a:solidFill>
                <a:srgbClr val="17375E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3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BB48C-5399-3475-C01F-390ABE97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9597A3B-E070-9843-5E4F-859B5BFA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161903"/>
            <a:ext cx="8548400" cy="324392"/>
          </a:xfrm>
        </p:spPr>
        <p:txBody>
          <a:bodyPr/>
          <a:lstStyle/>
          <a:p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2955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118 stations seraient nécessaires pour couvrir les besoins de mobilité à horizon 2035 en Vallée de Seine, soit environ 80 stations supplémentaires par rapport à 2030</a:t>
            </a:r>
            <a:endParaRPr lang="fr-FR" sz="110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CD4B884-39DC-51EE-2C52-2DE961FA020F}"/>
              </a:ext>
            </a:extLst>
          </p:cNvPr>
          <p:cNvSpPr/>
          <p:nvPr/>
        </p:nvSpPr>
        <p:spPr>
          <a:xfrm>
            <a:off x="6925730" y="1799206"/>
            <a:ext cx="180000" cy="180000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BA51388-E356-5889-1B7E-4503FE20F93D}"/>
              </a:ext>
            </a:extLst>
          </p:cNvPr>
          <p:cNvSpPr txBox="1"/>
          <p:nvPr/>
        </p:nvSpPr>
        <p:spPr>
          <a:xfrm>
            <a:off x="7252402" y="1793366"/>
            <a:ext cx="141272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Station capacité 10t/j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EB26574-EA6E-B220-9B85-37BE9E3D6ECE}"/>
              </a:ext>
            </a:extLst>
          </p:cNvPr>
          <p:cNvGrpSpPr/>
          <p:nvPr/>
        </p:nvGrpSpPr>
        <p:grpSpPr>
          <a:xfrm>
            <a:off x="470263" y="692849"/>
            <a:ext cx="6157347" cy="3460815"/>
            <a:chOff x="474249" y="784341"/>
            <a:chExt cx="6157347" cy="346081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83076F3-BE4D-CBBD-9575-7168BAA32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5" t="14655" r="3781" b="10578"/>
            <a:stretch/>
          </p:blipFill>
          <p:spPr bwMode="auto">
            <a:xfrm>
              <a:off x="474249" y="784341"/>
              <a:ext cx="6157347" cy="34608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178FAF5B-01FD-6F61-02E4-0F63E6AD8E5F}"/>
                </a:ext>
              </a:extLst>
            </p:cNvPr>
            <p:cNvSpPr/>
            <p:nvPr/>
          </p:nvSpPr>
          <p:spPr>
            <a:xfrm>
              <a:off x="2641419" y="1715017"/>
              <a:ext cx="288000" cy="288000"/>
            </a:xfrm>
            <a:prstGeom prst="ellipse">
              <a:avLst/>
            </a:prstGeom>
            <a:noFill/>
            <a:ln>
              <a:solidFill>
                <a:srgbClr val="00D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9E90EF8-A30B-5A10-56F5-8CDF62A92D9A}"/>
                </a:ext>
              </a:extLst>
            </p:cNvPr>
            <p:cNvSpPr/>
            <p:nvPr/>
          </p:nvSpPr>
          <p:spPr>
            <a:xfrm>
              <a:off x="3619113" y="1846703"/>
              <a:ext cx="288000" cy="288000"/>
            </a:xfrm>
            <a:prstGeom prst="ellipse">
              <a:avLst/>
            </a:prstGeom>
            <a:noFill/>
            <a:ln>
              <a:solidFill>
                <a:srgbClr val="00D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D7E84A8-51A7-19CD-F665-0D4DB82AB5CD}"/>
                </a:ext>
              </a:extLst>
            </p:cNvPr>
            <p:cNvSpPr/>
            <p:nvPr/>
          </p:nvSpPr>
          <p:spPr>
            <a:xfrm>
              <a:off x="4315165" y="2530642"/>
              <a:ext cx="288000" cy="288000"/>
            </a:xfrm>
            <a:prstGeom prst="ellipse">
              <a:avLst/>
            </a:prstGeom>
            <a:noFill/>
            <a:ln>
              <a:solidFill>
                <a:srgbClr val="00D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BC31BE5B-F3E6-6A6E-52EA-91972EA9B728}"/>
                </a:ext>
              </a:extLst>
            </p:cNvPr>
            <p:cNvSpPr/>
            <p:nvPr/>
          </p:nvSpPr>
          <p:spPr>
            <a:xfrm>
              <a:off x="5363918" y="2893755"/>
              <a:ext cx="288000" cy="288000"/>
            </a:xfrm>
            <a:prstGeom prst="ellipse">
              <a:avLst/>
            </a:prstGeom>
            <a:noFill/>
            <a:ln>
              <a:solidFill>
                <a:srgbClr val="00D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38E0317-22D9-15B2-870A-82FB8E66DBB3}"/>
                </a:ext>
              </a:extLst>
            </p:cNvPr>
            <p:cNvSpPr/>
            <p:nvPr/>
          </p:nvSpPr>
          <p:spPr>
            <a:xfrm>
              <a:off x="4935698" y="2744607"/>
              <a:ext cx="288000" cy="288000"/>
            </a:xfrm>
            <a:prstGeom prst="ellipse">
              <a:avLst/>
            </a:prstGeom>
            <a:noFill/>
            <a:ln>
              <a:solidFill>
                <a:srgbClr val="00D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92F26DEE-35F4-6B0E-C3E9-1150EBD948FE}"/>
                </a:ext>
              </a:extLst>
            </p:cNvPr>
            <p:cNvSpPr/>
            <p:nvPr/>
          </p:nvSpPr>
          <p:spPr>
            <a:xfrm>
              <a:off x="5646376" y="3558794"/>
              <a:ext cx="288000" cy="288000"/>
            </a:xfrm>
            <a:prstGeom prst="ellipse">
              <a:avLst/>
            </a:prstGeom>
            <a:noFill/>
            <a:ln>
              <a:solidFill>
                <a:srgbClr val="00D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E47605F0-3FB6-964B-1DCE-B5403AB9D70A}"/>
                </a:ext>
              </a:extLst>
            </p:cNvPr>
            <p:cNvSpPr/>
            <p:nvPr/>
          </p:nvSpPr>
          <p:spPr>
            <a:xfrm>
              <a:off x="5882226" y="2662614"/>
              <a:ext cx="288000" cy="288000"/>
            </a:xfrm>
            <a:prstGeom prst="ellipse">
              <a:avLst/>
            </a:prstGeom>
            <a:noFill/>
            <a:ln>
              <a:solidFill>
                <a:srgbClr val="00D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896FD27C-E22A-2E19-4033-66D7138A69AC}"/>
              </a:ext>
            </a:extLst>
          </p:cNvPr>
          <p:cNvSpPr txBox="1"/>
          <p:nvPr/>
        </p:nvSpPr>
        <p:spPr>
          <a:xfrm>
            <a:off x="6870654" y="730831"/>
            <a:ext cx="214800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Capacités de distribution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84A9C8A-31A0-2630-AA76-B1AA47A5A8A9}"/>
              </a:ext>
            </a:extLst>
          </p:cNvPr>
          <p:cNvCxnSpPr>
            <a:cxnSpLocks/>
          </p:cNvCxnSpPr>
          <p:nvPr/>
        </p:nvCxnSpPr>
        <p:spPr>
          <a:xfrm>
            <a:off x="6872051" y="2755731"/>
            <a:ext cx="299255" cy="0"/>
          </a:xfrm>
          <a:prstGeom prst="line">
            <a:avLst/>
          </a:prstGeom>
          <a:ln w="25400">
            <a:solidFill>
              <a:srgbClr val="FE5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40E69E11-B6B9-CC11-8AE7-E81E4163C161}"/>
              </a:ext>
            </a:extLst>
          </p:cNvPr>
          <p:cNvSpPr txBox="1"/>
          <p:nvPr/>
        </p:nvSpPr>
        <p:spPr>
          <a:xfrm>
            <a:off x="7255432" y="2654268"/>
            <a:ext cx="1763229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Réseau routier RTE </a:t>
            </a:r>
            <a:r>
              <a:rPr lang="fr-FR" sz="700" b="1" err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</a:t>
            </a: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– Central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A8E9542-4B89-7F2E-A906-FB695BB7A524}"/>
              </a:ext>
            </a:extLst>
          </p:cNvPr>
          <p:cNvSpPr/>
          <p:nvPr/>
        </p:nvSpPr>
        <p:spPr>
          <a:xfrm>
            <a:off x="6925730" y="992352"/>
            <a:ext cx="180000" cy="18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C8D3341-F21E-1A49-8941-571D6BF6D6D5}"/>
              </a:ext>
            </a:extLst>
          </p:cNvPr>
          <p:cNvSpPr/>
          <p:nvPr/>
        </p:nvSpPr>
        <p:spPr>
          <a:xfrm>
            <a:off x="6925730" y="1246380"/>
            <a:ext cx="180000" cy="180000"/>
          </a:xfrm>
          <a:prstGeom prst="ellipse">
            <a:avLst/>
          </a:prstGeom>
          <a:solidFill>
            <a:srgbClr val="7030A0">
              <a:alpha val="29804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86B25506-7A88-158F-4B43-FCFDE3BEEBED}"/>
              </a:ext>
            </a:extLst>
          </p:cNvPr>
          <p:cNvSpPr/>
          <p:nvPr/>
        </p:nvSpPr>
        <p:spPr>
          <a:xfrm>
            <a:off x="6925730" y="1528906"/>
            <a:ext cx="180000" cy="180000"/>
          </a:xfrm>
          <a:prstGeom prst="ellipse">
            <a:avLst/>
          </a:prstGeom>
          <a:solidFill>
            <a:srgbClr val="FF28ED">
              <a:alpha val="29804"/>
            </a:srgbClr>
          </a:solidFill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732EAC2-4659-BABC-0127-446DE7C34864}"/>
              </a:ext>
            </a:extLst>
          </p:cNvPr>
          <p:cNvSpPr txBox="1"/>
          <p:nvPr/>
        </p:nvSpPr>
        <p:spPr>
          <a:xfrm>
            <a:off x="7257025" y="985511"/>
            <a:ext cx="141272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Station capacité 1t/j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228ACAD-3663-8B30-657D-A46C0C1D5531}"/>
              </a:ext>
            </a:extLst>
          </p:cNvPr>
          <p:cNvSpPr txBox="1"/>
          <p:nvPr/>
        </p:nvSpPr>
        <p:spPr>
          <a:xfrm>
            <a:off x="7257025" y="1247098"/>
            <a:ext cx="141272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Station capacité 2t/j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7FE4861-679E-8A1E-69E6-AD78819A9D28}"/>
              </a:ext>
            </a:extLst>
          </p:cNvPr>
          <p:cNvSpPr txBox="1"/>
          <p:nvPr/>
        </p:nvSpPr>
        <p:spPr>
          <a:xfrm>
            <a:off x="7257024" y="1518009"/>
            <a:ext cx="141272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Station capacité 5t/j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BE013B02-BBB5-32B9-6A99-828D0CFCBF1B}"/>
              </a:ext>
            </a:extLst>
          </p:cNvPr>
          <p:cNvSpPr/>
          <p:nvPr/>
        </p:nvSpPr>
        <p:spPr>
          <a:xfrm>
            <a:off x="6925730" y="2101352"/>
            <a:ext cx="180000" cy="180000"/>
          </a:xfrm>
          <a:prstGeom prst="ellipse">
            <a:avLst/>
          </a:prstGeom>
          <a:noFill/>
          <a:ln>
            <a:solidFill>
              <a:srgbClr val="00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D1DB949-4038-EB88-39D9-357072AFD64A}"/>
              </a:ext>
            </a:extLst>
          </p:cNvPr>
          <p:cNvSpPr txBox="1"/>
          <p:nvPr/>
        </p:nvSpPr>
        <p:spPr>
          <a:xfrm>
            <a:off x="7255432" y="2013310"/>
            <a:ext cx="1892779" cy="41549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/>
                <a:ea typeface="Open Sans Light"/>
                <a:cs typeface="Open Sans Light"/>
              </a:rPr>
              <a:t>Territoires de déploiement prioritaire pour station fluviale, incluant le projet de Gennevilliers (étude </a:t>
            </a:r>
            <a:r>
              <a:rPr lang="fr-FR" sz="700" b="1" err="1">
                <a:solidFill>
                  <a:srgbClr val="17375E"/>
                </a:solidFill>
                <a:latin typeface="Open Sans Light"/>
                <a:ea typeface="Open Sans Light"/>
                <a:cs typeface="Open Sans Light"/>
              </a:rPr>
              <a:t>AviCafe</a:t>
            </a:r>
            <a:r>
              <a:rPr lang="fr-FR" sz="700" b="1">
                <a:solidFill>
                  <a:srgbClr val="17375E"/>
                </a:solidFill>
                <a:latin typeface="Open Sans Light"/>
                <a:ea typeface="Open Sans Light"/>
                <a:cs typeface="Open Sans Light"/>
              </a:rPr>
              <a:t> Fluent)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C1019D8-5040-FACA-1FF9-FF9A2AB27342}"/>
              </a:ext>
            </a:extLst>
          </p:cNvPr>
          <p:cNvSpPr txBox="1"/>
          <p:nvPr/>
        </p:nvSpPr>
        <p:spPr>
          <a:xfrm>
            <a:off x="7257024" y="2924397"/>
            <a:ext cx="1678820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Réseau routier RTE </a:t>
            </a:r>
            <a:r>
              <a:rPr lang="fr-FR" sz="700" b="1" err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</a:t>
            </a:r>
            <a:r>
              <a:rPr lang="fr-FR" sz="7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– Global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D3D97804-7512-C948-F9CC-63A4C1493036}"/>
              </a:ext>
            </a:extLst>
          </p:cNvPr>
          <p:cNvCxnSpPr>
            <a:cxnSpLocks/>
          </p:cNvCxnSpPr>
          <p:nvPr/>
        </p:nvCxnSpPr>
        <p:spPr>
          <a:xfrm>
            <a:off x="6872246" y="3016730"/>
            <a:ext cx="299255" cy="0"/>
          </a:xfrm>
          <a:prstGeom prst="line">
            <a:avLst/>
          </a:prstGeom>
          <a:ln w="12700">
            <a:solidFill>
              <a:srgbClr val="FE5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29A0347B-E255-8233-4895-2E60336A8441}"/>
              </a:ext>
            </a:extLst>
          </p:cNvPr>
          <p:cNvSpPr txBox="1"/>
          <p:nvPr/>
        </p:nvSpPr>
        <p:spPr>
          <a:xfrm>
            <a:off x="6870653" y="576178"/>
            <a:ext cx="154640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 u="sng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Légende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674D2F3-FC94-A96F-169D-D8B3F0E52D2F}"/>
              </a:ext>
            </a:extLst>
          </p:cNvPr>
          <p:cNvSpPr txBox="1"/>
          <p:nvPr/>
        </p:nvSpPr>
        <p:spPr>
          <a:xfrm>
            <a:off x="6870653" y="2423257"/>
            <a:ext cx="154640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700" b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Infrastructures routières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6F50821-23A6-85EB-93A3-85CD80F2F04F}"/>
              </a:ext>
            </a:extLst>
          </p:cNvPr>
          <p:cNvSpPr txBox="1"/>
          <p:nvPr/>
        </p:nvSpPr>
        <p:spPr>
          <a:xfrm>
            <a:off x="438388" y="4263708"/>
            <a:ext cx="62210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Cartographie des </a:t>
            </a:r>
            <a:r>
              <a:rPr lang="fr-FR" sz="800" i="1" u="sng">
                <a:solidFill>
                  <a:schemeClr val="tx2"/>
                </a:solidFill>
                <a:latin typeface="Open Sans ExtraBold" panose="020B0606030504020204" pitchFamily="34" charset="0"/>
              </a:rPr>
              <a:t>localisations indicatives </a:t>
            </a: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des capacités de distribution du schéma directeur à développer à 2035*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4A48470-4142-0F2C-D400-9D468E4BF7A7}"/>
              </a:ext>
            </a:extLst>
          </p:cNvPr>
          <p:cNvSpPr txBox="1"/>
          <p:nvPr/>
        </p:nvSpPr>
        <p:spPr>
          <a:xfrm>
            <a:off x="6752683" y="4542041"/>
            <a:ext cx="22659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Répartition des capacités de distribution supplémentaires**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865F7A5-B506-5C97-77D3-D4BA3845E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4419"/>
              </p:ext>
            </p:extLst>
          </p:nvPr>
        </p:nvGraphicFramePr>
        <p:xfrm>
          <a:off x="6752683" y="3194539"/>
          <a:ext cx="2265979" cy="13102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1875">
                  <a:extLst>
                    <a:ext uri="{9D8B030D-6E8A-4147-A177-3AD203B41FA5}">
                      <a16:colId xmlns:a16="http://schemas.microsoft.com/office/drawing/2014/main" val="451824618"/>
                    </a:ext>
                  </a:extLst>
                </a:gridCol>
                <a:gridCol w="561368">
                  <a:extLst>
                    <a:ext uri="{9D8B030D-6E8A-4147-A177-3AD203B41FA5}">
                      <a16:colId xmlns:a16="http://schemas.microsoft.com/office/drawing/2014/main" val="2073699189"/>
                    </a:ext>
                  </a:extLst>
                </a:gridCol>
                <a:gridCol w="561368">
                  <a:extLst>
                    <a:ext uri="{9D8B030D-6E8A-4147-A177-3AD203B41FA5}">
                      <a16:colId xmlns:a16="http://schemas.microsoft.com/office/drawing/2014/main" val="663502993"/>
                    </a:ext>
                  </a:extLst>
                </a:gridCol>
                <a:gridCol w="561368">
                  <a:extLst>
                    <a:ext uri="{9D8B030D-6E8A-4147-A177-3AD203B41FA5}">
                      <a16:colId xmlns:a16="http://schemas.microsoft.com/office/drawing/2014/main" val="1912979661"/>
                    </a:ext>
                  </a:extLst>
                </a:gridCol>
              </a:tblGrid>
              <a:tr h="226308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bg1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Typologie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bg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IDF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bg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Normandie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>
                          <a:solidFill>
                            <a:schemeClr val="bg1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6929"/>
                  </a:ext>
                </a:extLst>
              </a:tr>
              <a:tr h="226308"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Station 1t/j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37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475267"/>
                  </a:ext>
                </a:extLst>
              </a:tr>
              <a:tr h="22630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Station 2t/j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32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72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25514"/>
                  </a:ext>
                </a:extLst>
              </a:tr>
              <a:tr h="22630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Station 5t/j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93092"/>
                  </a:ext>
                </a:extLst>
              </a:tr>
              <a:tr h="22630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Station 10t/j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52208"/>
                  </a:ext>
                </a:extLst>
              </a:tr>
              <a:tr h="158540"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51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67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</a:pPr>
                      <a:r>
                        <a:rPr lang="fr-FR" sz="700" b="1" kern="1200">
                          <a:solidFill>
                            <a:schemeClr val="tx2"/>
                          </a:solidFill>
                          <a:latin typeface="Open Sans Light" pitchFamily="2" charset="0"/>
                          <a:ea typeface="Open Sans Light" pitchFamily="2" charset="0"/>
                          <a:cs typeface="Open Sans Light" pitchFamily="2" charset="0"/>
                        </a:rPr>
                        <a:t>118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79878"/>
                  </a:ext>
                </a:extLst>
              </a:tr>
            </a:tbl>
          </a:graphicData>
        </a:graphic>
      </p:graphicFrame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2AA0E66-D1AA-36D4-A7F2-FF4AC0423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* sans surcapacité de distribution ** ces capacités supplémentaires peuvent être installées sur des stations existantes ou prévues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BB292756-3A60-25C5-E773-0B05BB426631}"/>
              </a:ext>
            </a:extLst>
          </p:cNvPr>
          <p:cNvSpPr txBox="1">
            <a:spLocks/>
          </p:cNvSpPr>
          <p:nvPr/>
        </p:nvSpPr>
        <p:spPr>
          <a:xfrm>
            <a:off x="2839646" y="4967556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Open Sans Light" panose="020B0606030504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99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CFDBE-1C68-4124-50E2-642BF9702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7730333-3CA8-5712-7CEA-0DE9B6F5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309844" cy="324392"/>
          </a:xfrm>
        </p:spPr>
        <p:txBody>
          <a:bodyPr/>
          <a:lstStyle/>
          <a:p>
            <a:r>
              <a:rPr lang="fr-FR" sz="1100"/>
              <a:t>La mise en place des infrastructures dans la temporalité proposée implique un déploiement soutenu d’infrastructures entre 2025 et 2035</a:t>
            </a:r>
          </a:p>
        </p:txBody>
      </p:sp>
      <p:graphicFrame>
        <p:nvGraphicFramePr>
          <p:cNvPr id="2" name="Tableau 43">
            <a:extLst>
              <a:ext uri="{FF2B5EF4-FFF2-40B4-BE49-F238E27FC236}">
                <a16:creationId xmlns:a16="http://schemas.microsoft.com/office/drawing/2014/main" id="{51DF822E-35DD-A12B-C0CB-E6AAA0443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28845"/>
              </p:ext>
            </p:extLst>
          </p:nvPr>
        </p:nvGraphicFramePr>
        <p:xfrm>
          <a:off x="237506" y="689019"/>
          <a:ext cx="8663057" cy="40571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6389">
                  <a:extLst>
                    <a:ext uri="{9D8B030D-6E8A-4147-A177-3AD203B41FA5}">
                      <a16:colId xmlns:a16="http://schemas.microsoft.com/office/drawing/2014/main" val="1888461571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902261764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1930809296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3754252869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3451250454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1278557726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2917986344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2216890257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2401096648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366461033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1953135376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428843511"/>
                    </a:ext>
                  </a:extLst>
                </a:gridCol>
                <a:gridCol w="666389">
                  <a:extLst>
                    <a:ext uri="{9D8B030D-6E8A-4147-A177-3AD203B41FA5}">
                      <a16:colId xmlns:a16="http://schemas.microsoft.com/office/drawing/2014/main" val="1551042970"/>
                    </a:ext>
                  </a:extLst>
                </a:gridCol>
              </a:tblGrid>
              <a:tr h="225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fr-FR" sz="70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2027</a:t>
                      </a:r>
                      <a:endParaRPr lang="fr-FR" sz="70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2028</a:t>
                      </a:r>
                      <a:endParaRPr lang="fr-FR" sz="70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2029</a:t>
                      </a:r>
                      <a:endParaRPr kumimoji="0" lang="fr-FR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2030</a:t>
                      </a:r>
                      <a:endParaRPr lang="fr-FR" sz="70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2031</a:t>
                      </a:r>
                      <a:endParaRPr lang="fr-FR" sz="70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2032</a:t>
                      </a:r>
                      <a:endParaRPr lang="fr-FR" sz="70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2033</a:t>
                      </a:r>
                      <a:endParaRPr kumimoji="0" lang="fr-FR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2034</a:t>
                      </a:r>
                      <a:endParaRPr lang="fr-FR" sz="70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2035</a:t>
                      </a:r>
                      <a:endParaRPr lang="fr-FR" sz="700"/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74092"/>
                  </a:ext>
                </a:extLst>
              </a:tr>
              <a:tr h="2715736">
                <a:tc>
                  <a:txBody>
                    <a:bodyPr/>
                    <a:lstStyle/>
                    <a:p>
                      <a:pPr algn="ctr"/>
                      <a:r>
                        <a:rPr lang="fr-FR" sz="700"/>
                        <a:t>Production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87244"/>
                  </a:ext>
                </a:extLst>
              </a:tr>
              <a:tr h="1116399">
                <a:tc>
                  <a:txBody>
                    <a:bodyPr/>
                    <a:lstStyle/>
                    <a:p>
                      <a:pPr algn="ctr"/>
                      <a:r>
                        <a:rPr lang="fr-FR" sz="700"/>
                        <a:t>Distribution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9460860"/>
                  </a:ext>
                </a:extLst>
              </a:tr>
            </a:tbl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1FE7BD7-6A7A-D840-106D-058C71067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D22C3246-FF2E-7445-FEC6-74B227341389}"/>
              </a:ext>
            </a:extLst>
          </p:cNvPr>
          <p:cNvSpPr/>
          <p:nvPr/>
        </p:nvSpPr>
        <p:spPr>
          <a:xfrm>
            <a:off x="907961" y="1350606"/>
            <a:ext cx="3664040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Verso Grand Quevilly – 350MW max</a:t>
            </a:r>
          </a:p>
        </p:txBody>
      </p:sp>
      <p:sp>
        <p:nvSpPr>
          <p:cNvPr id="5" name="Signalisation droite 4">
            <a:extLst>
              <a:ext uri="{FF2B5EF4-FFF2-40B4-BE49-F238E27FC236}">
                <a16:creationId xmlns:a16="http://schemas.microsoft.com/office/drawing/2014/main" id="{77681276-8F30-4876-6935-9551AE5774E1}"/>
              </a:ext>
            </a:extLst>
          </p:cNvPr>
          <p:cNvSpPr/>
          <p:nvPr/>
        </p:nvSpPr>
        <p:spPr>
          <a:xfrm>
            <a:off x="907961" y="1556833"/>
            <a:ext cx="3664040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France </a:t>
            </a:r>
            <a:r>
              <a:rPr lang="fr-FR" sz="600" b="1" dirty="0" err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KerEauZen</a:t>
            </a:r>
            <a:r>
              <a:rPr lang="fr-FR" sz="600" b="1" dirty="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– 250MW</a:t>
            </a:r>
          </a:p>
        </p:txBody>
      </p:sp>
      <p:sp>
        <p:nvSpPr>
          <p:cNvPr id="6" name="Signalisation droite 5">
            <a:extLst>
              <a:ext uri="{FF2B5EF4-FFF2-40B4-BE49-F238E27FC236}">
                <a16:creationId xmlns:a16="http://schemas.microsoft.com/office/drawing/2014/main" id="{41E596B6-EE88-0038-BA5E-FEC38D773B97}"/>
              </a:ext>
            </a:extLst>
          </p:cNvPr>
          <p:cNvSpPr/>
          <p:nvPr/>
        </p:nvSpPr>
        <p:spPr>
          <a:xfrm>
            <a:off x="907961" y="938152"/>
            <a:ext cx="1745087" cy="13090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Air Liquide – </a:t>
            </a:r>
            <a:r>
              <a:rPr lang="fr-FR" sz="600" b="1" err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Normand’hy</a:t>
            </a:r>
            <a:r>
              <a:rPr lang="fr-FR" sz="6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– 200MW</a:t>
            </a:r>
          </a:p>
        </p:txBody>
      </p:sp>
      <p:sp>
        <p:nvSpPr>
          <p:cNvPr id="8" name="Signalisation droite 7">
            <a:extLst>
              <a:ext uri="{FF2B5EF4-FFF2-40B4-BE49-F238E27FC236}">
                <a16:creationId xmlns:a16="http://schemas.microsoft.com/office/drawing/2014/main" id="{7A142C8E-C6A1-5439-CEE9-3E5DD8DEEE77}"/>
              </a:ext>
            </a:extLst>
          </p:cNvPr>
          <p:cNvSpPr/>
          <p:nvPr/>
        </p:nvSpPr>
        <p:spPr>
          <a:xfrm>
            <a:off x="907960" y="1144379"/>
            <a:ext cx="1745087" cy="13090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Total Energie – Grandpuits </a:t>
            </a:r>
          </a:p>
        </p:txBody>
      </p:sp>
      <p:sp>
        <p:nvSpPr>
          <p:cNvPr id="9" name="Signalisation droite 8">
            <a:extLst>
              <a:ext uri="{FF2B5EF4-FFF2-40B4-BE49-F238E27FC236}">
                <a16:creationId xmlns:a16="http://schemas.microsoft.com/office/drawing/2014/main" id="{916FB0E1-8987-2DAD-03AA-0480BD92FC57}"/>
              </a:ext>
            </a:extLst>
          </p:cNvPr>
          <p:cNvSpPr/>
          <p:nvPr/>
        </p:nvSpPr>
        <p:spPr>
          <a:xfrm>
            <a:off x="907960" y="1763060"/>
            <a:ext cx="4398135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err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Lhyfe</a:t>
            </a:r>
            <a:r>
              <a:rPr lang="fr-FR" sz="6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Gonfreville – 100MW </a:t>
            </a:r>
          </a:p>
        </p:txBody>
      </p:sp>
      <p:sp>
        <p:nvSpPr>
          <p:cNvPr id="10" name="Signalisation droite 9">
            <a:extLst>
              <a:ext uri="{FF2B5EF4-FFF2-40B4-BE49-F238E27FC236}">
                <a16:creationId xmlns:a16="http://schemas.microsoft.com/office/drawing/2014/main" id="{01AFB3C2-7E90-CA7E-29B7-D5991E36D55F}"/>
              </a:ext>
            </a:extLst>
          </p:cNvPr>
          <p:cNvSpPr/>
          <p:nvPr/>
        </p:nvSpPr>
        <p:spPr>
          <a:xfrm>
            <a:off x="961143" y="3730094"/>
            <a:ext cx="1859445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30 aines de stations supplémentaires</a:t>
            </a:r>
          </a:p>
        </p:txBody>
      </p:sp>
      <p:sp>
        <p:nvSpPr>
          <p:cNvPr id="12" name="Signalisation droite 11">
            <a:extLst>
              <a:ext uri="{FF2B5EF4-FFF2-40B4-BE49-F238E27FC236}">
                <a16:creationId xmlns:a16="http://schemas.microsoft.com/office/drawing/2014/main" id="{71592E2F-6038-81F1-0D53-5CC12323844C}"/>
              </a:ext>
            </a:extLst>
          </p:cNvPr>
          <p:cNvSpPr/>
          <p:nvPr/>
        </p:nvSpPr>
        <p:spPr>
          <a:xfrm>
            <a:off x="2264535" y="2187003"/>
            <a:ext cx="3949521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 projet e-carburant – 250 MW</a:t>
            </a:r>
          </a:p>
        </p:txBody>
      </p:sp>
      <p:sp>
        <p:nvSpPr>
          <p:cNvPr id="13" name="Signalisation droite 12">
            <a:extLst>
              <a:ext uri="{FF2B5EF4-FFF2-40B4-BE49-F238E27FC236}">
                <a16:creationId xmlns:a16="http://schemas.microsoft.com/office/drawing/2014/main" id="{0B9EE07F-5A7A-C54E-98B3-DF07D0745E2A}"/>
              </a:ext>
            </a:extLst>
          </p:cNvPr>
          <p:cNvSpPr/>
          <p:nvPr/>
        </p:nvSpPr>
        <p:spPr>
          <a:xfrm>
            <a:off x="2264535" y="2591938"/>
            <a:ext cx="3266941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 projet mobilité - 20 MW </a:t>
            </a:r>
          </a:p>
        </p:txBody>
      </p:sp>
      <p:sp>
        <p:nvSpPr>
          <p:cNvPr id="14" name="Signalisation droite 13">
            <a:extLst>
              <a:ext uri="{FF2B5EF4-FFF2-40B4-BE49-F238E27FC236}">
                <a16:creationId xmlns:a16="http://schemas.microsoft.com/office/drawing/2014/main" id="{06ACA40E-17B4-F458-029D-54D2A416536B}"/>
              </a:ext>
            </a:extLst>
          </p:cNvPr>
          <p:cNvSpPr/>
          <p:nvPr/>
        </p:nvSpPr>
        <p:spPr>
          <a:xfrm>
            <a:off x="2947115" y="2765022"/>
            <a:ext cx="3266941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 projet mobilité - 20 MW </a:t>
            </a:r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id="{1C5183DC-B7AF-360D-F7A6-6AE8CCAA73BC}"/>
              </a:ext>
            </a:extLst>
          </p:cNvPr>
          <p:cNvSpPr/>
          <p:nvPr/>
        </p:nvSpPr>
        <p:spPr>
          <a:xfrm>
            <a:off x="3614779" y="2939380"/>
            <a:ext cx="3266941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 projet mobilité - 20 MW </a:t>
            </a:r>
          </a:p>
        </p:txBody>
      </p:sp>
      <p:sp>
        <p:nvSpPr>
          <p:cNvPr id="16" name="Signalisation droite 15">
            <a:extLst>
              <a:ext uri="{FF2B5EF4-FFF2-40B4-BE49-F238E27FC236}">
                <a16:creationId xmlns:a16="http://schemas.microsoft.com/office/drawing/2014/main" id="{EFF81B66-DB28-B455-C9A6-946509A5266B}"/>
              </a:ext>
            </a:extLst>
          </p:cNvPr>
          <p:cNvSpPr/>
          <p:nvPr/>
        </p:nvSpPr>
        <p:spPr>
          <a:xfrm>
            <a:off x="4239295" y="3109553"/>
            <a:ext cx="3266941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 projet mobilité - 20 MW </a:t>
            </a:r>
          </a:p>
        </p:txBody>
      </p:sp>
      <p:sp>
        <p:nvSpPr>
          <p:cNvPr id="17" name="Signalisation droite 16">
            <a:extLst>
              <a:ext uri="{FF2B5EF4-FFF2-40B4-BE49-F238E27FC236}">
                <a16:creationId xmlns:a16="http://schemas.microsoft.com/office/drawing/2014/main" id="{D1A36D3C-0881-9FC9-8241-F5E033F4B99D}"/>
              </a:ext>
            </a:extLst>
          </p:cNvPr>
          <p:cNvSpPr/>
          <p:nvPr/>
        </p:nvSpPr>
        <p:spPr>
          <a:xfrm>
            <a:off x="4951391" y="3287210"/>
            <a:ext cx="3266941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 projet mobilité - 20 MW </a:t>
            </a:r>
          </a:p>
        </p:txBody>
      </p:sp>
      <p:sp>
        <p:nvSpPr>
          <p:cNvPr id="18" name="Signalisation droite 17">
            <a:extLst>
              <a:ext uri="{FF2B5EF4-FFF2-40B4-BE49-F238E27FC236}">
                <a16:creationId xmlns:a16="http://schemas.microsoft.com/office/drawing/2014/main" id="{F2A25F10-D7EF-2DC2-9020-C23713A82296}"/>
              </a:ext>
            </a:extLst>
          </p:cNvPr>
          <p:cNvSpPr/>
          <p:nvPr/>
        </p:nvSpPr>
        <p:spPr>
          <a:xfrm>
            <a:off x="5658994" y="3461899"/>
            <a:ext cx="3217080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 projet mobilité - 20 MW </a:t>
            </a:r>
          </a:p>
        </p:txBody>
      </p:sp>
      <p:sp>
        <p:nvSpPr>
          <p:cNvPr id="19" name="Signalisation droite 18">
            <a:extLst>
              <a:ext uri="{FF2B5EF4-FFF2-40B4-BE49-F238E27FC236}">
                <a16:creationId xmlns:a16="http://schemas.microsoft.com/office/drawing/2014/main" id="{0AF89F21-09AA-A2ED-E3A7-9A9BB771DF1A}"/>
              </a:ext>
            </a:extLst>
          </p:cNvPr>
          <p:cNvSpPr/>
          <p:nvPr/>
        </p:nvSpPr>
        <p:spPr>
          <a:xfrm>
            <a:off x="1901504" y="3974657"/>
            <a:ext cx="1723178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 Nouvelles stations mobilité terrestre</a:t>
            </a:r>
          </a:p>
        </p:txBody>
      </p:sp>
      <p:sp>
        <p:nvSpPr>
          <p:cNvPr id="20" name="Signalisation droite 19">
            <a:extLst>
              <a:ext uri="{FF2B5EF4-FFF2-40B4-BE49-F238E27FC236}">
                <a16:creationId xmlns:a16="http://schemas.microsoft.com/office/drawing/2014/main" id="{08B37710-A8E6-2DF3-93DD-0F8B2C4D0843}"/>
              </a:ext>
            </a:extLst>
          </p:cNvPr>
          <p:cNvSpPr/>
          <p:nvPr/>
        </p:nvSpPr>
        <p:spPr>
          <a:xfrm>
            <a:off x="2396517" y="4219220"/>
            <a:ext cx="1876216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 Nouvelles stations mobilité terrestre</a:t>
            </a:r>
          </a:p>
        </p:txBody>
      </p:sp>
      <p:sp>
        <p:nvSpPr>
          <p:cNvPr id="21" name="Signalisation droite 20">
            <a:extLst>
              <a:ext uri="{FF2B5EF4-FFF2-40B4-BE49-F238E27FC236}">
                <a16:creationId xmlns:a16="http://schemas.microsoft.com/office/drawing/2014/main" id="{6DFD4468-9AC5-6002-918A-F2D5181D6C57}"/>
              </a:ext>
            </a:extLst>
          </p:cNvPr>
          <p:cNvSpPr/>
          <p:nvPr/>
        </p:nvSpPr>
        <p:spPr>
          <a:xfrm>
            <a:off x="3075176" y="4463782"/>
            <a:ext cx="1876215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 Nouvelles stations mobilité terrestre</a:t>
            </a:r>
          </a:p>
        </p:txBody>
      </p:sp>
      <p:sp>
        <p:nvSpPr>
          <p:cNvPr id="22" name="Signalisation droite 21">
            <a:extLst>
              <a:ext uri="{FF2B5EF4-FFF2-40B4-BE49-F238E27FC236}">
                <a16:creationId xmlns:a16="http://schemas.microsoft.com/office/drawing/2014/main" id="{F442EA01-3026-C3C0-57B9-8C5AEBA15899}"/>
              </a:ext>
            </a:extLst>
          </p:cNvPr>
          <p:cNvSpPr/>
          <p:nvPr/>
        </p:nvSpPr>
        <p:spPr>
          <a:xfrm>
            <a:off x="3703809" y="3730093"/>
            <a:ext cx="1912141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 Nouvelles stations mobilité terrestre</a:t>
            </a:r>
          </a:p>
        </p:txBody>
      </p:sp>
      <p:sp>
        <p:nvSpPr>
          <p:cNvPr id="23" name="Signalisation droite 22">
            <a:extLst>
              <a:ext uri="{FF2B5EF4-FFF2-40B4-BE49-F238E27FC236}">
                <a16:creationId xmlns:a16="http://schemas.microsoft.com/office/drawing/2014/main" id="{EE5CD2EC-59AF-DA26-1EEE-3A689898A563}"/>
              </a:ext>
            </a:extLst>
          </p:cNvPr>
          <p:cNvSpPr/>
          <p:nvPr/>
        </p:nvSpPr>
        <p:spPr>
          <a:xfrm>
            <a:off x="4390322" y="3972599"/>
            <a:ext cx="1873679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 Nouvelles stations mobilité terrestre</a:t>
            </a:r>
          </a:p>
        </p:txBody>
      </p:sp>
      <p:sp>
        <p:nvSpPr>
          <p:cNvPr id="24" name="Signalisation droite 23">
            <a:extLst>
              <a:ext uri="{FF2B5EF4-FFF2-40B4-BE49-F238E27FC236}">
                <a16:creationId xmlns:a16="http://schemas.microsoft.com/office/drawing/2014/main" id="{089576A4-07F7-9F5D-E364-EF511971D9E0}"/>
              </a:ext>
            </a:extLst>
          </p:cNvPr>
          <p:cNvSpPr/>
          <p:nvPr/>
        </p:nvSpPr>
        <p:spPr>
          <a:xfrm>
            <a:off x="5064589" y="4215105"/>
            <a:ext cx="1876216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 Nouvelles stations mobilité terrestre</a:t>
            </a:r>
          </a:p>
        </p:txBody>
      </p:sp>
      <p:sp>
        <p:nvSpPr>
          <p:cNvPr id="25" name="Signalisation droite 24">
            <a:extLst>
              <a:ext uri="{FF2B5EF4-FFF2-40B4-BE49-F238E27FC236}">
                <a16:creationId xmlns:a16="http://schemas.microsoft.com/office/drawing/2014/main" id="{BA289995-8E1D-4A28-BA99-AE0DD7FB3AC2}"/>
              </a:ext>
            </a:extLst>
          </p:cNvPr>
          <p:cNvSpPr/>
          <p:nvPr/>
        </p:nvSpPr>
        <p:spPr>
          <a:xfrm>
            <a:off x="5712641" y="4457612"/>
            <a:ext cx="1876215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18 Nouvelles stations mobilité terrestre</a:t>
            </a:r>
          </a:p>
        </p:txBody>
      </p:sp>
      <p:sp>
        <p:nvSpPr>
          <p:cNvPr id="27" name="Signalisation droite 26">
            <a:extLst>
              <a:ext uri="{FF2B5EF4-FFF2-40B4-BE49-F238E27FC236}">
                <a16:creationId xmlns:a16="http://schemas.microsoft.com/office/drawing/2014/main" id="{7BB7DEB4-3BC3-1FF5-DBA5-9A21A48CDFA0}"/>
              </a:ext>
            </a:extLst>
          </p:cNvPr>
          <p:cNvSpPr/>
          <p:nvPr/>
        </p:nvSpPr>
        <p:spPr>
          <a:xfrm>
            <a:off x="6295458" y="3727528"/>
            <a:ext cx="1944153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20 Nouvelles stations mobilité terrestre</a:t>
            </a:r>
          </a:p>
        </p:txBody>
      </p:sp>
      <p:sp>
        <p:nvSpPr>
          <p:cNvPr id="28" name="Signalisation droite 27">
            <a:extLst>
              <a:ext uri="{FF2B5EF4-FFF2-40B4-BE49-F238E27FC236}">
                <a16:creationId xmlns:a16="http://schemas.microsoft.com/office/drawing/2014/main" id="{03335201-D106-911C-3641-1C3F56794607}"/>
              </a:ext>
            </a:extLst>
          </p:cNvPr>
          <p:cNvSpPr/>
          <p:nvPr/>
        </p:nvSpPr>
        <p:spPr>
          <a:xfrm>
            <a:off x="6943509" y="3970034"/>
            <a:ext cx="1944153" cy="19165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20 Nouvelles stations mobilité terrestre</a:t>
            </a:r>
          </a:p>
        </p:txBody>
      </p:sp>
      <p:sp>
        <p:nvSpPr>
          <p:cNvPr id="11" name="Signalisation droite 10">
            <a:extLst>
              <a:ext uri="{FF2B5EF4-FFF2-40B4-BE49-F238E27FC236}">
                <a16:creationId xmlns:a16="http://schemas.microsoft.com/office/drawing/2014/main" id="{C2127D15-394A-2A2D-03D1-9DE1C2979A09}"/>
              </a:ext>
            </a:extLst>
          </p:cNvPr>
          <p:cNvSpPr/>
          <p:nvPr/>
        </p:nvSpPr>
        <p:spPr>
          <a:xfrm>
            <a:off x="908766" y="1961016"/>
            <a:ext cx="5305290" cy="13090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Autres annonces de projets post étude </a:t>
            </a:r>
          </a:p>
        </p:txBody>
      </p:sp>
      <p:sp>
        <p:nvSpPr>
          <p:cNvPr id="26" name="Signalisation droite 25">
            <a:extLst>
              <a:ext uri="{FF2B5EF4-FFF2-40B4-BE49-F238E27FC236}">
                <a16:creationId xmlns:a16="http://schemas.microsoft.com/office/drawing/2014/main" id="{2F078257-6E6E-2E49-FAA5-9185E6AB101F}"/>
              </a:ext>
            </a:extLst>
          </p:cNvPr>
          <p:cNvSpPr/>
          <p:nvPr/>
        </p:nvSpPr>
        <p:spPr>
          <a:xfrm>
            <a:off x="2264535" y="2388031"/>
            <a:ext cx="3949521" cy="13090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i="1" dirty="0">
                <a:solidFill>
                  <a:srgbClr val="00B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 projet industrie / mobilité – 150 MW</a:t>
            </a:r>
          </a:p>
        </p:txBody>
      </p:sp>
    </p:spTree>
    <p:extLst>
      <p:ext uri="{BB962C8B-B14F-4D97-AF65-F5344CB8AC3E}">
        <p14:creationId xmlns:p14="http://schemas.microsoft.com/office/powerpoint/2010/main" val="78089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2809F68-90B2-C0CE-8954-7BE36A14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521338" cy="324392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>
                <a:latin typeface="Open Sans ExtraBold"/>
                <a:ea typeface="Open Sans ExtraBold"/>
                <a:cs typeface="Open Sans ExtraBold"/>
              </a:rPr>
              <a:t>L’étude lancée en septembre 2023, avait vocation à qualifier l’écosystème H2 Vallée de Seine et à définir un schéma directeur favorisant le passage à l’échelle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905EE4-A937-A383-FD07-2B0B3B063C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F33D53D-652C-3CF3-3E6F-2940306A4A0A}"/>
              </a:ext>
            </a:extLst>
          </p:cNvPr>
          <p:cNvSpPr/>
          <p:nvPr/>
        </p:nvSpPr>
        <p:spPr>
          <a:xfrm>
            <a:off x="335794" y="1537497"/>
            <a:ext cx="540000" cy="5378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2D9CFB-F696-3145-93D1-7B9148D94DE7}"/>
              </a:ext>
            </a:extLst>
          </p:cNvPr>
          <p:cNvSpPr/>
          <p:nvPr/>
        </p:nvSpPr>
        <p:spPr>
          <a:xfrm>
            <a:off x="335794" y="3479877"/>
            <a:ext cx="540000" cy="5378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A15C2E-3055-56C4-0199-6C51C895543A}"/>
              </a:ext>
            </a:extLst>
          </p:cNvPr>
          <p:cNvSpPr txBox="1"/>
          <p:nvPr/>
        </p:nvSpPr>
        <p:spPr>
          <a:xfrm>
            <a:off x="914401" y="1363928"/>
            <a:ext cx="3819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>
                <a:latin typeface="OpenSans"/>
              </a:rPr>
              <a:t>Renforcer la compréhension de la dynamique hydrogène sur le territoire, ses besoins pour passer à l’échelle et qualifier l’écosystème Vallée de Seine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C0E667-460F-543A-0DA8-EEA29B0EB82C}"/>
              </a:ext>
            </a:extLst>
          </p:cNvPr>
          <p:cNvSpPr txBox="1"/>
          <p:nvPr/>
        </p:nvSpPr>
        <p:spPr>
          <a:xfrm>
            <a:off x="914401" y="3271764"/>
            <a:ext cx="3819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>
                <a:latin typeface="OpenSans"/>
              </a:rPr>
              <a:t>Proposer un schéma directeur opérationnel permettant de mettre en cohérence les initiatives existantes et favoriser un passage à l’échelle de l’hydrogène sur le territoire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6AB211-AF43-383C-F947-24CC87AAC68B}"/>
              </a:ext>
            </a:extLst>
          </p:cNvPr>
          <p:cNvSpPr/>
          <p:nvPr/>
        </p:nvSpPr>
        <p:spPr>
          <a:xfrm>
            <a:off x="5330972" y="746564"/>
            <a:ext cx="3477234" cy="2306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Démarche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750C3-E66D-F6E8-6677-872F588B1DD2}"/>
              </a:ext>
            </a:extLst>
          </p:cNvPr>
          <p:cNvSpPr/>
          <p:nvPr/>
        </p:nvSpPr>
        <p:spPr>
          <a:xfrm>
            <a:off x="335794" y="746563"/>
            <a:ext cx="4398251" cy="2306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Objectifs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39F9E54B-F850-1106-EA74-4ED8C8757581}"/>
              </a:ext>
            </a:extLst>
          </p:cNvPr>
          <p:cNvSpPr/>
          <p:nvPr/>
        </p:nvSpPr>
        <p:spPr>
          <a:xfrm rot="5400000">
            <a:off x="4694896" y="1600730"/>
            <a:ext cx="675225" cy="2728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F146E21-B5AC-8C73-3716-709AEC655F0F}"/>
              </a:ext>
            </a:extLst>
          </p:cNvPr>
          <p:cNvSpPr/>
          <p:nvPr/>
        </p:nvSpPr>
        <p:spPr>
          <a:xfrm rot="5400000">
            <a:off x="4694896" y="3593569"/>
            <a:ext cx="675225" cy="2728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05118F-7849-5D59-CA03-10A0D89BCCD1}"/>
              </a:ext>
            </a:extLst>
          </p:cNvPr>
          <p:cNvSpPr txBox="1"/>
          <p:nvPr/>
        </p:nvSpPr>
        <p:spPr>
          <a:xfrm flipH="1">
            <a:off x="5391932" y="1144718"/>
            <a:ext cx="3477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fr-FR" sz="10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Etat des lieux des connaissances et des projets (5 mois)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Analyse et collecte de données sur les 2 régions à partir des études existantes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Entretiens avec une vingtaine d’acteurs clés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Analyse des synergies avec les territoires environnants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DF70379-FFBC-FD6A-4A2E-B4E036B97D77}"/>
              </a:ext>
            </a:extLst>
          </p:cNvPr>
          <p:cNvSpPr txBox="1"/>
          <p:nvPr/>
        </p:nvSpPr>
        <p:spPr>
          <a:xfrm flipH="1">
            <a:off x="5391932" y="2734632"/>
            <a:ext cx="3477232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fr-FR" sz="10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Élaboration d’un schéma directeur opérationnel interrégional de déploiement de l’hydrogène à horizon 2030-2035 (7 mois)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Analyse réglementaire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Etude prospective sur le potentiel de consommation mobilité et industrie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Scenarii maillage du territoire en infrastructures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Feuille de route et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2831555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148EA-373B-1BF3-D498-759CB737F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id="{45331A1F-CB12-80A2-2397-007B4B0E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309844" cy="324392"/>
          </a:xfrm>
        </p:spPr>
        <p:txBody>
          <a:bodyPr/>
          <a:lstStyle/>
          <a:p>
            <a:r>
              <a:rPr lang="fr-FR" sz="1100"/>
              <a:t>Ce déploiement des infrastructures représenterait un investissement en CAPEX d’environ 2,4 milliards d’euros, permettrait d’éviter 1,7 MtCO2eq et contribuerait à créer environ 1300 emplois (pour 2035)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69FB2D-34D7-B668-36E9-E05E2213D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009" y="3499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53A22DB-0418-4E18-F9BC-A69FA55BDAB3}"/>
              </a:ext>
            </a:extLst>
          </p:cNvPr>
          <p:cNvGrpSpPr/>
          <p:nvPr/>
        </p:nvGrpSpPr>
        <p:grpSpPr>
          <a:xfrm>
            <a:off x="87994" y="1574895"/>
            <a:ext cx="1745455" cy="468000"/>
            <a:chOff x="216795" y="1766208"/>
            <a:chExt cx="1745455" cy="46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552B7-BCC4-C350-7D36-ADC001EB5A6C}"/>
                </a:ext>
              </a:extLst>
            </p:cNvPr>
            <p:cNvSpPr/>
            <p:nvPr/>
          </p:nvSpPr>
          <p:spPr>
            <a:xfrm>
              <a:off x="612212" y="1838012"/>
              <a:ext cx="1350038" cy="3243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>
                  <a:solidFill>
                    <a:schemeClr val="bg1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Investissements</a:t>
              </a:r>
              <a:endParaRPr lang="fr-FR" sz="9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CF934921-A65A-95D1-191D-872FA638A95B}"/>
                </a:ext>
              </a:extLst>
            </p:cNvPr>
            <p:cNvGrpSpPr/>
            <p:nvPr/>
          </p:nvGrpSpPr>
          <p:grpSpPr>
            <a:xfrm>
              <a:off x="216795" y="1766208"/>
              <a:ext cx="468000" cy="468000"/>
              <a:chOff x="387178" y="567228"/>
              <a:chExt cx="468000" cy="468000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A52CC2C9-8ACF-F2C9-3BC5-BF46F454010A}"/>
                  </a:ext>
                </a:extLst>
              </p:cNvPr>
              <p:cNvSpPr/>
              <p:nvPr/>
            </p:nvSpPr>
            <p:spPr>
              <a:xfrm>
                <a:off x="387178" y="567228"/>
                <a:ext cx="468000" cy="468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pic>
            <p:nvPicPr>
              <p:cNvPr id="14" name="Graphique 13" descr="Pièces avec un remplissage uni">
                <a:extLst>
                  <a:ext uri="{FF2B5EF4-FFF2-40B4-BE49-F238E27FC236}">
                    <a16:creationId xmlns:a16="http://schemas.microsoft.com/office/drawing/2014/main" id="{5D502656-DAF2-3196-0301-F94258599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91933" y="671983"/>
                <a:ext cx="258491" cy="258491"/>
              </a:xfrm>
              <a:prstGeom prst="rect">
                <a:avLst/>
              </a:prstGeom>
            </p:spPr>
          </p:pic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9DF4550-2D0B-4806-4CAB-B47FD65EF689}"/>
              </a:ext>
            </a:extLst>
          </p:cNvPr>
          <p:cNvGrpSpPr/>
          <p:nvPr/>
        </p:nvGrpSpPr>
        <p:grpSpPr>
          <a:xfrm>
            <a:off x="5408349" y="1574895"/>
            <a:ext cx="1745417" cy="468000"/>
            <a:chOff x="3711146" y="570390"/>
            <a:chExt cx="1745417" cy="46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25EF34-D79D-996C-0C10-778C1A0EB5B1}"/>
                </a:ext>
              </a:extLst>
            </p:cNvPr>
            <p:cNvSpPr/>
            <p:nvPr/>
          </p:nvSpPr>
          <p:spPr>
            <a:xfrm>
              <a:off x="4106563" y="642194"/>
              <a:ext cx="1350000" cy="3243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>
                  <a:solidFill>
                    <a:schemeClr val="bg1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Émissions évitées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084650A-6831-DA74-B051-50EEB59FA10D}"/>
                </a:ext>
              </a:extLst>
            </p:cNvPr>
            <p:cNvSpPr/>
            <p:nvPr/>
          </p:nvSpPr>
          <p:spPr>
            <a:xfrm>
              <a:off x="3711146" y="570390"/>
              <a:ext cx="468000" cy="46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24" name="Graphique 23" descr="Feuille avec un remplissage uni">
              <a:extLst>
                <a:ext uri="{FF2B5EF4-FFF2-40B4-BE49-F238E27FC236}">
                  <a16:creationId xmlns:a16="http://schemas.microsoft.com/office/drawing/2014/main" id="{325481CC-6864-3D99-5F42-1BA13A31D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73932" y="639032"/>
              <a:ext cx="324392" cy="32439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FDDF839-8A1B-38CF-04F3-E761519CA64E}"/>
              </a:ext>
            </a:extLst>
          </p:cNvPr>
          <p:cNvGrpSpPr/>
          <p:nvPr/>
        </p:nvGrpSpPr>
        <p:grpSpPr>
          <a:xfrm>
            <a:off x="7181788" y="1574895"/>
            <a:ext cx="1745417" cy="468000"/>
            <a:chOff x="3711146" y="2158966"/>
            <a:chExt cx="1745417" cy="46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353767-ECE8-3D07-2B04-A6240FA11D50}"/>
                </a:ext>
              </a:extLst>
            </p:cNvPr>
            <p:cNvSpPr/>
            <p:nvPr/>
          </p:nvSpPr>
          <p:spPr>
            <a:xfrm>
              <a:off x="4106563" y="2230770"/>
              <a:ext cx="1350000" cy="3243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>
                  <a:solidFill>
                    <a:schemeClr val="bg1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Emplois</a:t>
              </a:r>
              <a:endParaRPr lang="fr-FR" sz="9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2E62F867-13B9-76A7-263A-6ACAE588FB61}"/>
                </a:ext>
              </a:extLst>
            </p:cNvPr>
            <p:cNvSpPr/>
            <p:nvPr/>
          </p:nvSpPr>
          <p:spPr>
            <a:xfrm>
              <a:off x="3711146" y="2158966"/>
              <a:ext cx="468000" cy="46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31" name="Graphique 30" descr="Porte-documents avec un remplissage uni">
              <a:extLst>
                <a:ext uri="{FF2B5EF4-FFF2-40B4-BE49-F238E27FC236}">
                  <a16:creationId xmlns:a16="http://schemas.microsoft.com/office/drawing/2014/main" id="{0D5F0BE4-0AD0-78E9-0E44-A800B911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80000" y="2251438"/>
              <a:ext cx="297341" cy="283056"/>
            </a:xfrm>
            <a:prstGeom prst="rect">
              <a:avLst/>
            </a:prstGeom>
          </p:spPr>
        </p:pic>
      </p:grp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12E5FED9-D992-F889-3A08-C5040C0F40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43534" y="4938571"/>
            <a:ext cx="1950032" cy="153072"/>
          </a:xfrm>
        </p:spPr>
        <p:txBody>
          <a:bodyPr/>
          <a:lstStyle/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fr-FR"/>
              <a:t>NB : Tous ces chiffres sont des estimations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0F128F-F043-56A5-816D-416EDE60DB09}"/>
              </a:ext>
            </a:extLst>
          </p:cNvPr>
          <p:cNvSpPr txBox="1"/>
          <p:nvPr/>
        </p:nvSpPr>
        <p:spPr>
          <a:xfrm>
            <a:off x="82474" y="2270172"/>
            <a:ext cx="1810884" cy="1000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2" algn="ctr">
              <a:lnSpc>
                <a:spcPct val="107000"/>
              </a:lnSpc>
              <a:spcBef>
                <a:spcPts val="600"/>
              </a:spcBef>
            </a:pPr>
            <a:r>
              <a:rPr lang="fr-FR" sz="1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2,45 Mds€</a:t>
            </a:r>
          </a:p>
          <a:p>
            <a:pPr marL="0" lvl="2" algn="ctr">
              <a:lnSpc>
                <a:spcPct val="107000"/>
              </a:lnSpc>
              <a:spcBef>
                <a:spcPts val="600"/>
              </a:spcBef>
            </a:pPr>
            <a:r>
              <a:rPr lang="fr-FR" sz="11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environ 50/50 infrastructures de production/distribution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15D582A-15C4-3C29-423B-77FCD556ADDE}"/>
              </a:ext>
            </a:extLst>
          </p:cNvPr>
          <p:cNvGrpSpPr/>
          <p:nvPr/>
        </p:nvGrpSpPr>
        <p:grpSpPr>
          <a:xfrm>
            <a:off x="1861471" y="1574895"/>
            <a:ext cx="1745417" cy="468000"/>
            <a:chOff x="2387903" y="2263116"/>
            <a:chExt cx="1745417" cy="46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1882913-CE22-7B42-A7CD-3D1D6B4EE35A}"/>
                </a:ext>
              </a:extLst>
            </p:cNvPr>
            <p:cNvSpPr/>
            <p:nvPr/>
          </p:nvSpPr>
          <p:spPr>
            <a:xfrm>
              <a:off x="2783320" y="2334920"/>
              <a:ext cx="1350000" cy="3243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>
                  <a:solidFill>
                    <a:schemeClr val="bg1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Electricité</a:t>
              </a:r>
              <a:endParaRPr lang="fr-FR" sz="9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8F3A6BE2-0EBA-37DF-D38C-30C83C642476}"/>
                </a:ext>
              </a:extLst>
            </p:cNvPr>
            <p:cNvSpPr/>
            <p:nvPr/>
          </p:nvSpPr>
          <p:spPr>
            <a:xfrm>
              <a:off x="2387903" y="2263116"/>
              <a:ext cx="468000" cy="46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pic>
          <p:nvPicPr>
            <p:cNvPr id="16" name="Graphique 15" descr="Éclair avec un remplissage uni">
              <a:extLst>
                <a:ext uri="{FF2B5EF4-FFF2-40B4-BE49-F238E27FC236}">
                  <a16:creationId xmlns:a16="http://schemas.microsoft.com/office/drawing/2014/main" id="{D45EC27D-3575-C564-FEA3-A2DE0285A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73214" y="2357767"/>
              <a:ext cx="301866" cy="301866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C8B4F57-446F-C615-F0EF-6B4504AF9DBC}"/>
              </a:ext>
            </a:extLst>
          </p:cNvPr>
          <p:cNvSpPr txBox="1"/>
          <p:nvPr/>
        </p:nvSpPr>
        <p:spPr>
          <a:xfrm>
            <a:off x="1840465" y="2270172"/>
            <a:ext cx="1810884" cy="18017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5,3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TWh</a:t>
            </a:r>
            <a:r>
              <a:rPr kumimoji="0" lang="fr-FR" sz="1800" b="1" i="0" u="none" strike="noStrike" kern="1200" cap="none" spc="0" normalizeH="0" baseline="-2500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elec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/an</a:t>
            </a:r>
          </a:p>
          <a:p>
            <a:pPr marL="0" marR="0" lvl="2" indent="0" algn="ctr" defTabSz="914400" rtl="0" eaLnBrk="1" fontAlgn="base" latinLnBrk="0" hangingPunct="1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Dont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85% 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pour la production par électrolyse</a:t>
            </a:r>
          </a:p>
          <a:p>
            <a:pPr marL="0" marR="0" lvl="2" indent="0" algn="ctr" defTabSz="914400" rtl="0" eaLnBrk="1" fontAlgn="base" latinLnBrk="0" hangingPunct="1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>
                <a:solidFill>
                  <a:srgbClr val="1F497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Soit </a:t>
            </a:r>
            <a:r>
              <a:rPr lang="fr-FR" sz="1100" b="1">
                <a:solidFill>
                  <a:srgbClr val="1F497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environ 6% </a:t>
            </a:r>
            <a:r>
              <a:rPr lang="fr-FR" sz="1100">
                <a:solidFill>
                  <a:srgbClr val="1F497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 la consommation d’électricité finale en Vallée de Seine*</a:t>
            </a: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65F41A-6FAF-5B4C-1148-A69A05A9C9BF}"/>
              </a:ext>
            </a:extLst>
          </p:cNvPr>
          <p:cNvSpPr txBox="1"/>
          <p:nvPr/>
        </p:nvSpPr>
        <p:spPr>
          <a:xfrm>
            <a:off x="5458179" y="2270172"/>
            <a:ext cx="1810884" cy="3742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2" algn="ctr">
              <a:lnSpc>
                <a:spcPct val="107000"/>
              </a:lnSpc>
              <a:spcBef>
                <a:spcPts val="600"/>
              </a:spcBef>
            </a:pPr>
            <a:r>
              <a:rPr lang="fr-FR" sz="1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1,7 MtCO2eq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383237-D737-15B1-6037-F3497AF15713}"/>
              </a:ext>
            </a:extLst>
          </p:cNvPr>
          <p:cNvSpPr txBox="1"/>
          <p:nvPr/>
        </p:nvSpPr>
        <p:spPr>
          <a:xfrm>
            <a:off x="3666558" y="2270172"/>
            <a:ext cx="1810884" cy="143943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2" algn="ctr">
              <a:lnSpc>
                <a:spcPct val="107000"/>
              </a:lnSpc>
              <a:spcBef>
                <a:spcPts val="600"/>
              </a:spcBef>
            </a:pPr>
            <a:r>
              <a:rPr lang="fr-FR" sz="1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1,5 Mm3</a:t>
            </a:r>
            <a:r>
              <a:rPr lang="fr-FR" sz="1800" b="1" baseline="-250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eau</a:t>
            </a:r>
            <a:r>
              <a:rPr lang="fr-FR" sz="1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/an</a:t>
            </a:r>
          </a:p>
          <a:p>
            <a:pPr marL="0" lvl="2" algn="ctr">
              <a:lnSpc>
                <a:spcPct val="107000"/>
              </a:lnSpc>
              <a:spcBef>
                <a:spcPts val="600"/>
              </a:spcBef>
            </a:pPr>
            <a:r>
              <a: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(volume prélevé)</a:t>
            </a:r>
          </a:p>
          <a:p>
            <a:pPr marL="0" lvl="2" algn="ctr">
              <a:lnSpc>
                <a:spcPct val="107000"/>
              </a:lnSpc>
              <a:spcBef>
                <a:spcPts val="600"/>
              </a:spcBef>
            </a:pPr>
            <a:r>
              <a: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Soit</a:t>
            </a:r>
            <a:r>
              <a:rPr lang="fr-FR" sz="11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moins de 3% </a:t>
            </a:r>
            <a:r>
              <a: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des prélèvements en eau industrielle en Vallée de Seine**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83A7F7D-0D17-3698-A8FD-8CF6E1B9901C}"/>
              </a:ext>
            </a:extLst>
          </p:cNvPr>
          <p:cNvGrpSpPr/>
          <p:nvPr/>
        </p:nvGrpSpPr>
        <p:grpSpPr>
          <a:xfrm>
            <a:off x="3634910" y="1574895"/>
            <a:ext cx="1745417" cy="468000"/>
            <a:chOff x="3634910" y="1574895"/>
            <a:chExt cx="1745417" cy="468000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C8D942C6-A600-E024-BA99-E7EA2CE51C48}"/>
                </a:ext>
              </a:extLst>
            </p:cNvPr>
            <p:cNvGrpSpPr/>
            <p:nvPr/>
          </p:nvGrpSpPr>
          <p:grpSpPr>
            <a:xfrm>
              <a:off x="3634910" y="1574895"/>
              <a:ext cx="1745417" cy="468000"/>
              <a:chOff x="2387903" y="2263116"/>
              <a:chExt cx="1745417" cy="468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5C1CF1-E22E-372C-D74B-9C0591127F57}"/>
                  </a:ext>
                </a:extLst>
              </p:cNvPr>
              <p:cNvSpPr/>
              <p:nvPr/>
            </p:nvSpPr>
            <p:spPr>
              <a:xfrm>
                <a:off x="2783320" y="2334920"/>
                <a:ext cx="1350000" cy="3243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>
                    <a:solidFill>
                      <a:schemeClr val="bg1"/>
                    </a:solidFill>
                    <a:latin typeface="Open Sans Light" panose="020B0606030504020204" pitchFamily="34" charset="0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Eau</a:t>
                </a:r>
                <a:endParaRPr lang="fr-FR" sz="900" b="1">
                  <a:solidFill>
                    <a:schemeClr val="bg1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73DCB036-BF5B-14E4-EEA1-C8F73B2C6F0F}"/>
                  </a:ext>
                </a:extLst>
              </p:cNvPr>
              <p:cNvSpPr/>
              <p:nvPr/>
            </p:nvSpPr>
            <p:spPr>
              <a:xfrm>
                <a:off x="2387903" y="2263116"/>
                <a:ext cx="468000" cy="468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>
                  <a:solidFill>
                    <a:schemeClr val="tx2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pic>
          <p:nvPicPr>
            <p:cNvPr id="29" name="Graphique 28" descr="Eau avec un remplissage uni">
              <a:extLst>
                <a:ext uri="{FF2B5EF4-FFF2-40B4-BE49-F238E27FC236}">
                  <a16:creationId xmlns:a16="http://schemas.microsoft.com/office/drawing/2014/main" id="{86184FE8-3979-1D01-31D4-D78227951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3566" y="1631168"/>
              <a:ext cx="336761" cy="336761"/>
            </a:xfrm>
            <a:prstGeom prst="rect">
              <a:avLst/>
            </a:prstGeom>
          </p:spPr>
        </p:pic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B39DBD0D-2B2D-B830-5AF7-A7EB57F2FE83}"/>
              </a:ext>
            </a:extLst>
          </p:cNvPr>
          <p:cNvSpPr txBox="1"/>
          <p:nvPr/>
        </p:nvSpPr>
        <p:spPr>
          <a:xfrm>
            <a:off x="7196252" y="2270575"/>
            <a:ext cx="1810884" cy="3742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2" algn="ctr">
              <a:lnSpc>
                <a:spcPct val="107000"/>
              </a:lnSpc>
              <a:spcBef>
                <a:spcPts val="600"/>
              </a:spcBef>
            </a:pPr>
            <a:r>
              <a:rPr lang="fr-FR" sz="1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1300 ETP créés</a:t>
            </a:r>
          </a:p>
        </p:txBody>
      </p:sp>
      <p:sp>
        <p:nvSpPr>
          <p:cNvPr id="10" name="Espace réservé du texte 33">
            <a:extLst>
              <a:ext uri="{FF2B5EF4-FFF2-40B4-BE49-F238E27FC236}">
                <a16:creationId xmlns:a16="http://schemas.microsoft.com/office/drawing/2014/main" id="{F756C338-CD05-71D1-5457-07A1D93663B7}"/>
              </a:ext>
            </a:extLst>
          </p:cNvPr>
          <p:cNvSpPr txBox="1">
            <a:spLocks/>
          </p:cNvSpPr>
          <p:nvPr/>
        </p:nvSpPr>
        <p:spPr>
          <a:xfrm>
            <a:off x="5688725" y="4955382"/>
            <a:ext cx="3238480" cy="133390"/>
          </a:xfrm>
          <a:prstGeom prst="rect">
            <a:avLst/>
          </a:prstGeom>
        </p:spPr>
        <p:txBody>
          <a:bodyPr lIns="0" rIns="0" anchor="ctr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Open Sans Light" panose="020B0606030504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* Source RTE bilans électriques normand et francilien 2023 (2024)</a:t>
            </a:r>
          </a:p>
          <a:p>
            <a:pPr algn="l"/>
            <a:r>
              <a:rPr lang="fr-FR"/>
              <a:t>** Source DREAL Normandie et Eau Seine Normandie</a:t>
            </a:r>
          </a:p>
        </p:txBody>
      </p:sp>
    </p:spTree>
    <p:extLst>
      <p:ext uri="{BB962C8B-B14F-4D97-AF65-F5344CB8AC3E}">
        <p14:creationId xmlns:p14="http://schemas.microsoft.com/office/powerpoint/2010/main" val="152396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FF85930-15DA-4A5E-4B19-1DD7EA0E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/>
              <a:t>Prochaines étapes pour développer l’hydrogène en Vallée de Seine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781C0A-81F8-F2E2-2FA0-D16324029C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47591" y="4936333"/>
            <a:ext cx="5718835" cy="122557"/>
          </a:xfrm>
        </p:spPr>
        <p:txBody>
          <a:bodyPr/>
          <a:lstStyle/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E3B0ED-3B4E-D534-BE4B-BE414D5B35DD}"/>
              </a:ext>
            </a:extLst>
          </p:cNvPr>
          <p:cNvSpPr txBox="1"/>
          <p:nvPr/>
        </p:nvSpPr>
        <p:spPr>
          <a:xfrm>
            <a:off x="1410483" y="993504"/>
            <a:ext cx="695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>
                <a:solidFill>
                  <a:schemeClr val="tx2"/>
                </a:solidFill>
                <a:latin typeface="OpenSans"/>
              </a:rPr>
              <a:t>De nouveaux projets à développer pour adresser le potentiel H2 de la Vallée de Seine et décarboner les usages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6F30DF-F3C5-E927-1B93-D599770BD3BD}"/>
              </a:ext>
            </a:extLst>
          </p:cNvPr>
          <p:cNvSpPr txBox="1"/>
          <p:nvPr/>
        </p:nvSpPr>
        <p:spPr>
          <a:xfrm>
            <a:off x="1410483" y="1976777"/>
            <a:ext cx="695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>
                <a:solidFill>
                  <a:schemeClr val="tx2"/>
                </a:solidFill>
                <a:latin typeface="OpenSans"/>
              </a:rPr>
              <a:t>Des initiatives à structurer à la maille interrégionale pour favoriser les financements, les effets d’échelle et </a:t>
            </a:r>
            <a:r>
              <a:rPr lang="fr-FR" sz="1400" b="1" err="1">
                <a:solidFill>
                  <a:schemeClr val="tx2"/>
                </a:solidFill>
                <a:latin typeface="OpenSans"/>
              </a:rPr>
              <a:t>dérisquer</a:t>
            </a:r>
            <a:r>
              <a:rPr lang="fr-FR" sz="1400" b="1">
                <a:solidFill>
                  <a:schemeClr val="tx2"/>
                </a:solidFill>
                <a:latin typeface="OpenSans"/>
              </a:rPr>
              <a:t> les investissements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70F29A-9C61-4B41-2732-258EAA349D1F}"/>
              </a:ext>
            </a:extLst>
          </p:cNvPr>
          <p:cNvSpPr txBox="1"/>
          <p:nvPr/>
        </p:nvSpPr>
        <p:spPr>
          <a:xfrm>
            <a:off x="1410483" y="2960050"/>
            <a:ext cx="695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>
                <a:solidFill>
                  <a:schemeClr val="tx2"/>
                </a:solidFill>
                <a:latin typeface="OpenSans"/>
              </a:rPr>
              <a:t>Des orientations à suivre pour favoriser un déploiement harmonieux des projets, en lien avec l’émergence des usages et la disponibilité des ressources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9831F6-2230-24DD-26A1-84AE7380E6FE}"/>
              </a:ext>
            </a:extLst>
          </p:cNvPr>
          <p:cNvSpPr txBox="1"/>
          <p:nvPr/>
        </p:nvSpPr>
        <p:spPr>
          <a:xfrm>
            <a:off x="1410483" y="3943323"/>
            <a:ext cx="695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>
                <a:solidFill>
                  <a:schemeClr val="tx2"/>
                </a:solidFill>
                <a:latin typeface="OpenSans"/>
              </a:rPr>
              <a:t>Une transition hydrogène à accompagner avec des mesures favorisant la sobriété et l’acceptabilité des projets H2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6FEB66C2-F873-7260-CB60-C33BB1430C8E}"/>
              </a:ext>
            </a:extLst>
          </p:cNvPr>
          <p:cNvSpPr/>
          <p:nvPr/>
        </p:nvSpPr>
        <p:spPr>
          <a:xfrm rot="5400000">
            <a:off x="582934" y="1129642"/>
            <a:ext cx="469029" cy="2509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F3EE74C1-0684-7DF2-E536-AFD3DC07AF5F}"/>
              </a:ext>
            </a:extLst>
          </p:cNvPr>
          <p:cNvSpPr/>
          <p:nvPr/>
        </p:nvSpPr>
        <p:spPr>
          <a:xfrm rot="5400000">
            <a:off x="582934" y="2111459"/>
            <a:ext cx="469029" cy="2509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E57E2408-6CD4-012C-DE3B-429C4C8B4FDB}"/>
              </a:ext>
            </a:extLst>
          </p:cNvPr>
          <p:cNvSpPr/>
          <p:nvPr/>
        </p:nvSpPr>
        <p:spPr>
          <a:xfrm rot="5400000">
            <a:off x="582934" y="3096416"/>
            <a:ext cx="469029" cy="2509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D71ACF47-1DF9-976F-67ED-01F2736FC1AE}"/>
              </a:ext>
            </a:extLst>
          </p:cNvPr>
          <p:cNvSpPr/>
          <p:nvPr/>
        </p:nvSpPr>
        <p:spPr>
          <a:xfrm rot="5400000">
            <a:off x="562029" y="4079461"/>
            <a:ext cx="469029" cy="2509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BECCF-7361-8D1A-A0CC-49F3070C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841485C-693E-66C2-8537-E44A8B25E7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800"/>
              <a:t>Etat des lieux </a:t>
            </a:r>
          </a:p>
          <a:p>
            <a:r>
              <a:rPr lang="fr-FR" sz="1000" b="0" i="1"/>
              <a:t>Réalisé en février 2024</a:t>
            </a:r>
          </a:p>
        </p:txBody>
      </p:sp>
    </p:spTree>
    <p:extLst>
      <p:ext uri="{BB962C8B-B14F-4D97-AF65-F5344CB8AC3E}">
        <p14:creationId xmlns:p14="http://schemas.microsoft.com/office/powerpoint/2010/main" val="34143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42A3E-5A3C-4A31-AEBD-3929E4851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812657B5-1BC5-4A24-16B9-09D73805E43A}"/>
              </a:ext>
            </a:extLst>
          </p:cNvPr>
          <p:cNvGrpSpPr/>
          <p:nvPr/>
        </p:nvGrpSpPr>
        <p:grpSpPr>
          <a:xfrm>
            <a:off x="414997" y="576023"/>
            <a:ext cx="6262276" cy="3620381"/>
            <a:chOff x="414997" y="576023"/>
            <a:chExt cx="6262276" cy="3620381"/>
          </a:xfrm>
        </p:grpSpPr>
        <p:pic>
          <p:nvPicPr>
            <p:cNvPr id="6" name="Image 5" descr="Une image contenant carte, texte, atlas&#10;&#10;Description générée automatiquement">
              <a:extLst>
                <a:ext uri="{FF2B5EF4-FFF2-40B4-BE49-F238E27FC236}">
                  <a16:creationId xmlns:a16="http://schemas.microsoft.com/office/drawing/2014/main" id="{5936FD94-CB1C-52CF-1E50-4AD06DA23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4" t="15304" r="5237" b="8665"/>
            <a:stretch/>
          </p:blipFill>
          <p:spPr>
            <a:xfrm>
              <a:off x="414997" y="609859"/>
              <a:ext cx="6216167" cy="3546299"/>
            </a:xfrm>
            <a:prstGeom prst="rect">
              <a:avLst/>
            </a:prstGeom>
          </p:spPr>
        </p:pic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2929F91C-DBEF-7C23-E716-C4AB7246AC6E}"/>
                </a:ext>
              </a:extLst>
            </p:cNvPr>
            <p:cNvSpPr/>
            <p:nvPr/>
          </p:nvSpPr>
          <p:spPr>
            <a:xfrm>
              <a:off x="2307478" y="1884081"/>
              <a:ext cx="2345566" cy="681132"/>
            </a:xfrm>
            <a:custGeom>
              <a:avLst/>
              <a:gdLst>
                <a:gd name="connsiteX0" fmla="*/ 0 w 2040250"/>
                <a:gd name="connsiteY0" fmla="*/ 362225 h 598361"/>
                <a:gd name="connsiteX1" fmla="*/ 226088 w 2040250"/>
                <a:gd name="connsiteY1" fmla="*/ 196427 h 598361"/>
                <a:gd name="connsiteX2" fmla="*/ 316523 w 2040250"/>
                <a:gd name="connsiteY2" fmla="*/ 121064 h 598361"/>
                <a:gd name="connsiteX3" fmla="*/ 577780 w 2040250"/>
                <a:gd name="connsiteY3" fmla="*/ 95943 h 598361"/>
                <a:gd name="connsiteX4" fmla="*/ 793820 w 2040250"/>
                <a:gd name="connsiteY4" fmla="*/ 55750 h 598361"/>
                <a:gd name="connsiteX5" fmla="*/ 1050052 w 2040250"/>
                <a:gd name="connsiteY5" fmla="*/ 10532 h 598361"/>
                <a:gd name="connsiteX6" fmla="*/ 1240971 w 2040250"/>
                <a:gd name="connsiteY6" fmla="*/ 484 h 598361"/>
                <a:gd name="connsiteX7" fmla="*/ 1346479 w 2040250"/>
                <a:gd name="connsiteY7" fmla="*/ 20581 h 598361"/>
                <a:gd name="connsiteX8" fmla="*/ 1467059 w 2040250"/>
                <a:gd name="connsiteY8" fmla="*/ 80871 h 598361"/>
                <a:gd name="connsiteX9" fmla="*/ 1542422 w 2040250"/>
                <a:gd name="connsiteY9" fmla="*/ 186379 h 598361"/>
                <a:gd name="connsiteX10" fmla="*/ 1602712 w 2040250"/>
                <a:gd name="connsiteY10" fmla="*/ 281838 h 598361"/>
                <a:gd name="connsiteX11" fmla="*/ 1798655 w 2040250"/>
                <a:gd name="connsiteY11" fmla="*/ 402418 h 598361"/>
                <a:gd name="connsiteX12" fmla="*/ 2009670 w 2040250"/>
                <a:gd name="connsiteY12" fmla="*/ 497877 h 598361"/>
                <a:gd name="connsiteX13" fmla="*/ 2039815 w 2040250"/>
                <a:gd name="connsiteY13" fmla="*/ 578264 h 598361"/>
                <a:gd name="connsiteX14" fmla="*/ 2024743 w 2040250"/>
                <a:gd name="connsiteY14" fmla="*/ 598361 h 59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0250" h="598361">
                  <a:moveTo>
                    <a:pt x="0" y="362225"/>
                  </a:moveTo>
                  <a:lnTo>
                    <a:pt x="226088" y="196427"/>
                  </a:lnTo>
                  <a:cubicBezTo>
                    <a:pt x="278842" y="156234"/>
                    <a:pt x="257908" y="137811"/>
                    <a:pt x="316523" y="121064"/>
                  </a:cubicBezTo>
                  <a:cubicBezTo>
                    <a:pt x="375138" y="104317"/>
                    <a:pt x="498231" y="106829"/>
                    <a:pt x="577780" y="95943"/>
                  </a:cubicBezTo>
                  <a:cubicBezTo>
                    <a:pt x="657329" y="85057"/>
                    <a:pt x="793820" y="55750"/>
                    <a:pt x="793820" y="55750"/>
                  </a:cubicBezTo>
                  <a:cubicBezTo>
                    <a:pt x="872532" y="41515"/>
                    <a:pt x="975527" y="19743"/>
                    <a:pt x="1050052" y="10532"/>
                  </a:cubicBezTo>
                  <a:cubicBezTo>
                    <a:pt x="1124577" y="1321"/>
                    <a:pt x="1191567" y="-1191"/>
                    <a:pt x="1240971" y="484"/>
                  </a:cubicBezTo>
                  <a:cubicBezTo>
                    <a:pt x="1290375" y="2159"/>
                    <a:pt x="1308798" y="7183"/>
                    <a:pt x="1346479" y="20581"/>
                  </a:cubicBezTo>
                  <a:cubicBezTo>
                    <a:pt x="1384160" y="33979"/>
                    <a:pt x="1434402" y="53238"/>
                    <a:pt x="1467059" y="80871"/>
                  </a:cubicBezTo>
                  <a:cubicBezTo>
                    <a:pt x="1499716" y="108504"/>
                    <a:pt x="1519813" y="152885"/>
                    <a:pt x="1542422" y="186379"/>
                  </a:cubicBezTo>
                  <a:cubicBezTo>
                    <a:pt x="1565031" y="219873"/>
                    <a:pt x="1560007" y="245832"/>
                    <a:pt x="1602712" y="281838"/>
                  </a:cubicBezTo>
                  <a:cubicBezTo>
                    <a:pt x="1645417" y="317844"/>
                    <a:pt x="1730829" y="366412"/>
                    <a:pt x="1798655" y="402418"/>
                  </a:cubicBezTo>
                  <a:cubicBezTo>
                    <a:pt x="1866481" y="438424"/>
                    <a:pt x="1969477" y="468569"/>
                    <a:pt x="2009670" y="497877"/>
                  </a:cubicBezTo>
                  <a:cubicBezTo>
                    <a:pt x="2049863" y="527185"/>
                    <a:pt x="2037303" y="561517"/>
                    <a:pt x="2039815" y="578264"/>
                  </a:cubicBezTo>
                  <a:cubicBezTo>
                    <a:pt x="2042327" y="595011"/>
                    <a:pt x="2033535" y="596686"/>
                    <a:pt x="2024743" y="598361"/>
                  </a:cubicBez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AC09684-CC6A-8497-87D6-EDC88AD21CC8}"/>
                </a:ext>
              </a:extLst>
            </p:cNvPr>
            <p:cNvSpPr/>
            <p:nvPr/>
          </p:nvSpPr>
          <p:spPr>
            <a:xfrm rot="793555">
              <a:off x="4371326" y="2408115"/>
              <a:ext cx="1107343" cy="421186"/>
            </a:xfrm>
            <a:custGeom>
              <a:avLst/>
              <a:gdLst>
                <a:gd name="connsiteX0" fmla="*/ 2417 w 635463"/>
                <a:gd name="connsiteY0" fmla="*/ 361783 h 361783"/>
                <a:gd name="connsiteX1" fmla="*/ 2417 w 635463"/>
                <a:gd name="connsiteY1" fmla="*/ 251251 h 361783"/>
                <a:gd name="connsiteX2" fmla="*/ 27538 w 635463"/>
                <a:gd name="connsiteY2" fmla="*/ 160816 h 361783"/>
                <a:gd name="connsiteX3" fmla="*/ 122997 w 635463"/>
                <a:gd name="connsiteY3" fmla="*/ 35211 h 361783"/>
                <a:gd name="connsiteX4" fmla="*/ 303868 w 635463"/>
                <a:gd name="connsiteY4" fmla="*/ 42 h 361783"/>
                <a:gd name="connsiteX5" fmla="*/ 484738 w 635463"/>
                <a:gd name="connsiteY5" fmla="*/ 30187 h 361783"/>
                <a:gd name="connsiteX6" fmla="*/ 635463 w 635463"/>
                <a:gd name="connsiteY6" fmla="*/ 115598 h 36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463" h="361783">
                  <a:moveTo>
                    <a:pt x="2417" y="361783"/>
                  </a:moveTo>
                  <a:cubicBezTo>
                    <a:pt x="323" y="323264"/>
                    <a:pt x="-1770" y="284745"/>
                    <a:pt x="2417" y="251251"/>
                  </a:cubicBezTo>
                  <a:cubicBezTo>
                    <a:pt x="6604" y="217756"/>
                    <a:pt x="7441" y="196823"/>
                    <a:pt x="27538" y="160816"/>
                  </a:cubicBezTo>
                  <a:cubicBezTo>
                    <a:pt x="47635" y="124809"/>
                    <a:pt x="76942" y="62007"/>
                    <a:pt x="122997" y="35211"/>
                  </a:cubicBezTo>
                  <a:cubicBezTo>
                    <a:pt x="169052" y="8415"/>
                    <a:pt x="243578" y="879"/>
                    <a:pt x="303868" y="42"/>
                  </a:cubicBezTo>
                  <a:cubicBezTo>
                    <a:pt x="364158" y="-795"/>
                    <a:pt x="429472" y="10928"/>
                    <a:pt x="484738" y="30187"/>
                  </a:cubicBezTo>
                  <a:cubicBezTo>
                    <a:pt x="540004" y="49446"/>
                    <a:pt x="587733" y="82522"/>
                    <a:pt x="635463" y="115598"/>
                  </a:cubicBez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6D3EE345-9DD4-70EA-5681-42A10EA98544}"/>
                </a:ext>
              </a:extLst>
            </p:cNvPr>
            <p:cNvSpPr/>
            <p:nvPr/>
          </p:nvSpPr>
          <p:spPr>
            <a:xfrm>
              <a:off x="4391003" y="2998473"/>
              <a:ext cx="1508548" cy="331895"/>
            </a:xfrm>
            <a:custGeom>
              <a:avLst/>
              <a:gdLst>
                <a:gd name="connsiteX0" fmla="*/ 0 w 1195754"/>
                <a:gd name="connsiteY0" fmla="*/ 10444 h 191315"/>
                <a:gd name="connsiteX1" fmla="*/ 261257 w 1195754"/>
                <a:gd name="connsiteY1" fmla="*/ 396 h 191315"/>
                <a:gd name="connsiteX2" fmla="*/ 381837 w 1195754"/>
                <a:gd name="connsiteY2" fmla="*/ 5420 h 191315"/>
                <a:gd name="connsiteX3" fmla="*/ 628022 w 1195754"/>
                <a:gd name="connsiteY3" fmla="*/ 35565 h 191315"/>
                <a:gd name="connsiteX4" fmla="*/ 763674 w 1195754"/>
                <a:gd name="connsiteY4" fmla="*/ 70735 h 191315"/>
                <a:gd name="connsiteX5" fmla="*/ 969666 w 1195754"/>
                <a:gd name="connsiteY5" fmla="*/ 115952 h 191315"/>
                <a:gd name="connsiteX6" fmla="*/ 1195754 w 1195754"/>
                <a:gd name="connsiteY6" fmla="*/ 191315 h 19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754" h="191315">
                  <a:moveTo>
                    <a:pt x="0" y="10444"/>
                  </a:moveTo>
                  <a:lnTo>
                    <a:pt x="261257" y="396"/>
                  </a:lnTo>
                  <a:cubicBezTo>
                    <a:pt x="324896" y="-441"/>
                    <a:pt x="320710" y="-442"/>
                    <a:pt x="381837" y="5420"/>
                  </a:cubicBezTo>
                  <a:cubicBezTo>
                    <a:pt x="442965" y="11282"/>
                    <a:pt x="564383" y="24679"/>
                    <a:pt x="628022" y="35565"/>
                  </a:cubicBezTo>
                  <a:cubicBezTo>
                    <a:pt x="691661" y="46451"/>
                    <a:pt x="706733" y="57337"/>
                    <a:pt x="763674" y="70735"/>
                  </a:cubicBezTo>
                  <a:cubicBezTo>
                    <a:pt x="820615" y="84133"/>
                    <a:pt x="897653" y="95855"/>
                    <a:pt x="969666" y="115952"/>
                  </a:cubicBezTo>
                  <a:cubicBezTo>
                    <a:pt x="1041679" y="136049"/>
                    <a:pt x="1118716" y="163682"/>
                    <a:pt x="1195754" y="191315"/>
                  </a:cubicBez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91393F87-FACD-31A2-355F-F3752FF27B4D}"/>
                </a:ext>
              </a:extLst>
            </p:cNvPr>
            <p:cNvSpPr/>
            <p:nvPr/>
          </p:nvSpPr>
          <p:spPr>
            <a:xfrm>
              <a:off x="5006954" y="2667003"/>
              <a:ext cx="517907" cy="492354"/>
            </a:xfrm>
            <a:custGeom>
              <a:avLst/>
              <a:gdLst>
                <a:gd name="connsiteX0" fmla="*/ 0 w 246185"/>
                <a:gd name="connsiteY0" fmla="*/ 130799 h 191089"/>
                <a:gd name="connsiteX1" fmla="*/ 70339 w 246185"/>
                <a:gd name="connsiteY1" fmla="*/ 65485 h 191089"/>
                <a:gd name="connsiteX2" fmla="*/ 100484 w 246185"/>
                <a:gd name="connsiteY2" fmla="*/ 20267 h 191089"/>
                <a:gd name="connsiteX3" fmla="*/ 165798 w 246185"/>
                <a:gd name="connsiteY3" fmla="*/ 171 h 191089"/>
                <a:gd name="connsiteX4" fmla="*/ 211016 w 246185"/>
                <a:gd name="connsiteY4" fmla="*/ 30316 h 191089"/>
                <a:gd name="connsiteX5" fmla="*/ 231113 w 246185"/>
                <a:gd name="connsiteY5" fmla="*/ 105678 h 191089"/>
                <a:gd name="connsiteX6" fmla="*/ 246185 w 246185"/>
                <a:gd name="connsiteY6" fmla="*/ 191089 h 19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85" h="191089">
                  <a:moveTo>
                    <a:pt x="0" y="130799"/>
                  </a:moveTo>
                  <a:cubicBezTo>
                    <a:pt x="26796" y="107353"/>
                    <a:pt x="53592" y="83907"/>
                    <a:pt x="70339" y="65485"/>
                  </a:cubicBezTo>
                  <a:cubicBezTo>
                    <a:pt x="87086" y="47063"/>
                    <a:pt x="84574" y="31153"/>
                    <a:pt x="100484" y="20267"/>
                  </a:cubicBezTo>
                  <a:cubicBezTo>
                    <a:pt x="116394" y="9381"/>
                    <a:pt x="147376" y="-1504"/>
                    <a:pt x="165798" y="171"/>
                  </a:cubicBezTo>
                  <a:cubicBezTo>
                    <a:pt x="184220" y="1846"/>
                    <a:pt x="200130" y="12732"/>
                    <a:pt x="211016" y="30316"/>
                  </a:cubicBezTo>
                  <a:cubicBezTo>
                    <a:pt x="221902" y="47900"/>
                    <a:pt x="225251" y="78882"/>
                    <a:pt x="231113" y="105678"/>
                  </a:cubicBezTo>
                  <a:cubicBezTo>
                    <a:pt x="236975" y="132474"/>
                    <a:pt x="241580" y="161781"/>
                    <a:pt x="246185" y="191089"/>
                  </a:cubicBezTo>
                </a:path>
              </a:pathLst>
            </a:custGeom>
            <a:noFill/>
            <a:ln w="12700">
              <a:solidFill>
                <a:srgbClr val="7C45A4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EEEB7217-DEF7-1980-B1AD-54816E90A79A}"/>
                </a:ext>
              </a:extLst>
            </p:cNvPr>
            <p:cNvSpPr/>
            <p:nvPr/>
          </p:nvSpPr>
          <p:spPr>
            <a:xfrm>
              <a:off x="2724252" y="1677051"/>
              <a:ext cx="2560092" cy="1015151"/>
            </a:xfrm>
            <a:custGeom>
              <a:avLst/>
              <a:gdLst>
                <a:gd name="connsiteX0" fmla="*/ 2171809 w 2171809"/>
                <a:gd name="connsiteY0" fmla="*/ 816159 h 816159"/>
                <a:gd name="connsiteX1" fmla="*/ 2106495 w 2171809"/>
                <a:gd name="connsiteY1" fmla="*/ 750845 h 816159"/>
                <a:gd name="connsiteX2" fmla="*/ 2046205 w 2171809"/>
                <a:gd name="connsiteY2" fmla="*/ 645337 h 816159"/>
                <a:gd name="connsiteX3" fmla="*/ 1865335 w 2171809"/>
                <a:gd name="connsiteY3" fmla="*/ 544854 h 816159"/>
                <a:gd name="connsiteX4" fmla="*/ 1669392 w 2171809"/>
                <a:gd name="connsiteY4" fmla="*/ 459443 h 816159"/>
                <a:gd name="connsiteX5" fmla="*/ 1473449 w 2171809"/>
                <a:gd name="connsiteY5" fmla="*/ 414225 h 816159"/>
                <a:gd name="connsiteX6" fmla="*/ 1337796 w 2171809"/>
                <a:gd name="connsiteY6" fmla="*/ 379056 h 816159"/>
                <a:gd name="connsiteX7" fmla="*/ 1146877 w 2171809"/>
                <a:gd name="connsiteY7" fmla="*/ 328814 h 816159"/>
                <a:gd name="connsiteX8" fmla="*/ 910741 w 2171809"/>
                <a:gd name="connsiteY8" fmla="*/ 248428 h 816159"/>
                <a:gd name="connsiteX9" fmla="*/ 760016 w 2171809"/>
                <a:gd name="connsiteY9" fmla="*/ 87654 h 816159"/>
                <a:gd name="connsiteX10" fmla="*/ 624363 w 2171809"/>
                <a:gd name="connsiteY10" fmla="*/ 32388 h 816159"/>
                <a:gd name="connsiteX11" fmla="*/ 418372 w 2171809"/>
                <a:gd name="connsiteY11" fmla="*/ 2243 h 816159"/>
                <a:gd name="connsiteX12" fmla="*/ 307840 w 2171809"/>
                <a:gd name="connsiteY12" fmla="*/ 7267 h 816159"/>
                <a:gd name="connsiteX13" fmla="*/ 46583 w 2171809"/>
                <a:gd name="connsiteY13" fmla="*/ 47461 h 816159"/>
                <a:gd name="connsiteX14" fmla="*/ 1365 w 2171809"/>
                <a:gd name="connsiteY14" fmla="*/ 67557 h 8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1809" h="816159">
                  <a:moveTo>
                    <a:pt x="2171809" y="816159"/>
                  </a:moveTo>
                  <a:cubicBezTo>
                    <a:pt x="2149619" y="797737"/>
                    <a:pt x="2127429" y="779315"/>
                    <a:pt x="2106495" y="750845"/>
                  </a:cubicBezTo>
                  <a:cubicBezTo>
                    <a:pt x="2085561" y="722375"/>
                    <a:pt x="2086398" y="679669"/>
                    <a:pt x="2046205" y="645337"/>
                  </a:cubicBezTo>
                  <a:cubicBezTo>
                    <a:pt x="2006012" y="611005"/>
                    <a:pt x="1928137" y="575836"/>
                    <a:pt x="1865335" y="544854"/>
                  </a:cubicBezTo>
                  <a:cubicBezTo>
                    <a:pt x="1802533" y="513872"/>
                    <a:pt x="1734706" y="481214"/>
                    <a:pt x="1669392" y="459443"/>
                  </a:cubicBezTo>
                  <a:cubicBezTo>
                    <a:pt x="1604078" y="437672"/>
                    <a:pt x="1528715" y="427623"/>
                    <a:pt x="1473449" y="414225"/>
                  </a:cubicBezTo>
                  <a:cubicBezTo>
                    <a:pt x="1418183" y="400827"/>
                    <a:pt x="1337796" y="379056"/>
                    <a:pt x="1337796" y="379056"/>
                  </a:cubicBezTo>
                  <a:cubicBezTo>
                    <a:pt x="1283367" y="364821"/>
                    <a:pt x="1218053" y="350585"/>
                    <a:pt x="1146877" y="328814"/>
                  </a:cubicBezTo>
                  <a:cubicBezTo>
                    <a:pt x="1075701" y="307043"/>
                    <a:pt x="975218" y="288621"/>
                    <a:pt x="910741" y="248428"/>
                  </a:cubicBezTo>
                  <a:cubicBezTo>
                    <a:pt x="846264" y="208235"/>
                    <a:pt x="807746" y="123661"/>
                    <a:pt x="760016" y="87654"/>
                  </a:cubicBezTo>
                  <a:cubicBezTo>
                    <a:pt x="712286" y="51647"/>
                    <a:pt x="681304" y="46623"/>
                    <a:pt x="624363" y="32388"/>
                  </a:cubicBezTo>
                  <a:cubicBezTo>
                    <a:pt x="567422" y="18153"/>
                    <a:pt x="471126" y="6430"/>
                    <a:pt x="418372" y="2243"/>
                  </a:cubicBezTo>
                  <a:cubicBezTo>
                    <a:pt x="365618" y="-1944"/>
                    <a:pt x="369805" y="-269"/>
                    <a:pt x="307840" y="7267"/>
                  </a:cubicBezTo>
                  <a:cubicBezTo>
                    <a:pt x="245875" y="14803"/>
                    <a:pt x="97662" y="37413"/>
                    <a:pt x="46583" y="47461"/>
                  </a:cubicBezTo>
                  <a:cubicBezTo>
                    <a:pt x="-4496" y="57509"/>
                    <a:pt x="-1566" y="62533"/>
                    <a:pt x="1365" y="67557"/>
                  </a:cubicBezTo>
                </a:path>
              </a:pathLst>
            </a:custGeom>
            <a:noFill/>
            <a:ln w="9525">
              <a:solidFill>
                <a:srgbClr val="002060">
                  <a:alpha val="50196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3EDA3AD0-F993-F843-E712-557964B26A7E}"/>
                </a:ext>
              </a:extLst>
            </p:cNvPr>
            <p:cNvSpPr/>
            <p:nvPr/>
          </p:nvSpPr>
          <p:spPr>
            <a:xfrm>
              <a:off x="3716641" y="2896345"/>
              <a:ext cx="1508548" cy="1300059"/>
            </a:xfrm>
            <a:custGeom>
              <a:avLst/>
              <a:gdLst>
                <a:gd name="connsiteX0" fmla="*/ 1753438 w 1753438"/>
                <a:gd name="connsiteY0" fmla="*/ 0 h 1497204"/>
                <a:gd name="connsiteX1" fmla="*/ 1597688 w 1753438"/>
                <a:gd name="connsiteY1" fmla="*/ 180870 h 1497204"/>
                <a:gd name="connsiteX2" fmla="*/ 1306286 w 1753438"/>
                <a:gd name="connsiteY2" fmla="*/ 422030 h 1497204"/>
                <a:gd name="connsiteX3" fmla="*/ 1050053 w 1753438"/>
                <a:gd name="connsiteY3" fmla="*/ 643094 h 1497204"/>
                <a:gd name="connsiteX4" fmla="*/ 823965 w 1753438"/>
                <a:gd name="connsiteY4" fmla="*/ 869182 h 1497204"/>
                <a:gd name="connsiteX5" fmla="*/ 607926 w 1753438"/>
                <a:gd name="connsiteY5" fmla="*/ 1024931 h 1497204"/>
                <a:gd name="connsiteX6" fmla="*/ 331596 w 1753438"/>
                <a:gd name="connsiteY6" fmla="*/ 1245995 h 1497204"/>
                <a:gd name="connsiteX7" fmla="*/ 190919 w 1753438"/>
                <a:gd name="connsiteY7" fmla="*/ 1356527 h 1497204"/>
                <a:gd name="connsiteX8" fmla="*/ 0 w 1753438"/>
                <a:gd name="connsiteY8" fmla="*/ 1497204 h 149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438" h="1497204">
                  <a:moveTo>
                    <a:pt x="1753438" y="0"/>
                  </a:moveTo>
                  <a:cubicBezTo>
                    <a:pt x="1712825" y="55266"/>
                    <a:pt x="1672213" y="110532"/>
                    <a:pt x="1597688" y="180870"/>
                  </a:cubicBezTo>
                  <a:cubicBezTo>
                    <a:pt x="1523163" y="251208"/>
                    <a:pt x="1397558" y="344993"/>
                    <a:pt x="1306286" y="422030"/>
                  </a:cubicBezTo>
                  <a:cubicBezTo>
                    <a:pt x="1215013" y="499067"/>
                    <a:pt x="1130440" y="568569"/>
                    <a:pt x="1050053" y="643094"/>
                  </a:cubicBezTo>
                  <a:cubicBezTo>
                    <a:pt x="969666" y="717619"/>
                    <a:pt x="897653" y="805543"/>
                    <a:pt x="823965" y="869182"/>
                  </a:cubicBezTo>
                  <a:cubicBezTo>
                    <a:pt x="750277" y="932821"/>
                    <a:pt x="689987" y="962129"/>
                    <a:pt x="607926" y="1024931"/>
                  </a:cubicBezTo>
                  <a:cubicBezTo>
                    <a:pt x="525864" y="1087733"/>
                    <a:pt x="331596" y="1245995"/>
                    <a:pt x="331596" y="1245995"/>
                  </a:cubicBezTo>
                  <a:cubicBezTo>
                    <a:pt x="262095" y="1301261"/>
                    <a:pt x="246185" y="1314659"/>
                    <a:pt x="190919" y="1356527"/>
                  </a:cubicBezTo>
                  <a:cubicBezTo>
                    <a:pt x="135653" y="1398395"/>
                    <a:pt x="31820" y="1478782"/>
                    <a:pt x="0" y="1497204"/>
                  </a:cubicBezTo>
                </a:path>
              </a:pathLst>
            </a:custGeom>
            <a:noFill/>
            <a:ln w="9525">
              <a:solidFill>
                <a:srgbClr val="002060">
                  <a:alpha val="50196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78D6E3DB-7407-BC35-02EA-1A212C6BBA54}"/>
                </a:ext>
              </a:extLst>
            </p:cNvPr>
            <p:cNvSpPr/>
            <p:nvPr/>
          </p:nvSpPr>
          <p:spPr>
            <a:xfrm>
              <a:off x="2685076" y="1744660"/>
              <a:ext cx="459905" cy="45719"/>
            </a:xfrm>
            <a:custGeom>
              <a:avLst/>
              <a:gdLst>
                <a:gd name="connsiteX0" fmla="*/ 0 w 98347"/>
                <a:gd name="connsiteY0" fmla="*/ 0 h 44869"/>
                <a:gd name="connsiteX1" fmla="*/ 92833 w 98347"/>
                <a:gd name="connsiteY1" fmla="*/ 41775 h 44869"/>
                <a:gd name="connsiteX2" fmla="*/ 88191 w 98347"/>
                <a:gd name="connsiteY2" fmla="*/ 41775 h 4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47" h="44869">
                  <a:moveTo>
                    <a:pt x="0" y="0"/>
                  </a:moveTo>
                  <a:lnTo>
                    <a:pt x="92833" y="41775"/>
                  </a:lnTo>
                  <a:cubicBezTo>
                    <a:pt x="107532" y="48738"/>
                    <a:pt x="88191" y="41775"/>
                    <a:pt x="88191" y="41775"/>
                  </a:cubicBezTo>
                </a:path>
              </a:pathLst>
            </a:custGeom>
            <a:noFill/>
            <a:ln w="28575">
              <a:solidFill>
                <a:srgbClr val="FF00B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E4569775-1DAF-0D09-1BC0-1307DDE5CC2D}"/>
                </a:ext>
              </a:extLst>
            </p:cNvPr>
            <p:cNvSpPr txBox="1"/>
            <p:nvPr/>
          </p:nvSpPr>
          <p:spPr>
            <a:xfrm rot="19251147">
              <a:off x="3989667" y="3491465"/>
              <a:ext cx="520926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>
                <a:spcAft>
                  <a:spcPts val="600"/>
                </a:spcAft>
                <a:buClr>
                  <a:schemeClr val="tx2"/>
                </a:buClr>
              </a:pPr>
              <a:r>
                <a:rPr lang="en-GB" sz="900" i="1" err="1">
                  <a:solidFill>
                    <a:srgbClr val="17375E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Atlant’HYc</a:t>
              </a:r>
              <a:endParaRPr lang="en-GB" sz="900" i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E9904037-5C14-E417-7511-099C6E3B3110}"/>
                </a:ext>
              </a:extLst>
            </p:cNvPr>
            <p:cNvSpPr/>
            <p:nvPr/>
          </p:nvSpPr>
          <p:spPr>
            <a:xfrm>
              <a:off x="5524861" y="576023"/>
              <a:ext cx="597877" cy="2035314"/>
            </a:xfrm>
            <a:custGeom>
              <a:avLst/>
              <a:gdLst>
                <a:gd name="connsiteX0" fmla="*/ 0 w 597877"/>
                <a:gd name="connsiteY0" fmla="*/ 1693985 h 1693985"/>
                <a:gd name="connsiteX1" fmla="*/ 169984 w 597877"/>
                <a:gd name="connsiteY1" fmla="*/ 1594339 h 1693985"/>
                <a:gd name="connsiteX2" fmla="*/ 263769 w 597877"/>
                <a:gd name="connsiteY2" fmla="*/ 1430216 h 1693985"/>
                <a:gd name="connsiteX3" fmla="*/ 404446 w 597877"/>
                <a:gd name="connsiteY3" fmla="*/ 1213339 h 1693985"/>
                <a:gd name="connsiteX4" fmla="*/ 404446 w 597877"/>
                <a:gd name="connsiteY4" fmla="*/ 744416 h 1693985"/>
                <a:gd name="connsiteX5" fmla="*/ 509954 w 597877"/>
                <a:gd name="connsiteY5" fmla="*/ 386862 h 1693985"/>
                <a:gd name="connsiteX6" fmla="*/ 556846 w 597877"/>
                <a:gd name="connsiteY6" fmla="*/ 205154 h 1693985"/>
                <a:gd name="connsiteX7" fmla="*/ 597877 w 597877"/>
                <a:gd name="connsiteY7" fmla="*/ 0 h 169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877" h="1693985">
                  <a:moveTo>
                    <a:pt x="0" y="1693985"/>
                  </a:moveTo>
                  <a:cubicBezTo>
                    <a:pt x="63011" y="1666142"/>
                    <a:pt x="126023" y="1638300"/>
                    <a:pt x="169984" y="1594339"/>
                  </a:cubicBezTo>
                  <a:cubicBezTo>
                    <a:pt x="213945" y="1550378"/>
                    <a:pt x="224692" y="1493716"/>
                    <a:pt x="263769" y="1430216"/>
                  </a:cubicBezTo>
                  <a:cubicBezTo>
                    <a:pt x="302846" y="1366716"/>
                    <a:pt x="381000" y="1327639"/>
                    <a:pt x="404446" y="1213339"/>
                  </a:cubicBezTo>
                  <a:cubicBezTo>
                    <a:pt x="427892" y="1099039"/>
                    <a:pt x="386861" y="882162"/>
                    <a:pt x="404446" y="744416"/>
                  </a:cubicBezTo>
                  <a:cubicBezTo>
                    <a:pt x="422031" y="606670"/>
                    <a:pt x="484554" y="476739"/>
                    <a:pt x="509954" y="386862"/>
                  </a:cubicBezTo>
                  <a:cubicBezTo>
                    <a:pt x="535354" y="296985"/>
                    <a:pt x="542192" y="269631"/>
                    <a:pt x="556846" y="205154"/>
                  </a:cubicBezTo>
                  <a:cubicBezTo>
                    <a:pt x="571500" y="140677"/>
                    <a:pt x="579316" y="33215"/>
                    <a:pt x="597877" y="0"/>
                  </a:cubicBezTo>
                </a:path>
              </a:pathLst>
            </a:custGeom>
            <a:noFill/>
            <a:ln w="9525">
              <a:solidFill>
                <a:srgbClr val="002060">
                  <a:alpha val="50196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846B07E7-F56D-14F2-B31D-E72DA55B2A5E}"/>
                </a:ext>
              </a:extLst>
            </p:cNvPr>
            <p:cNvSpPr/>
            <p:nvPr/>
          </p:nvSpPr>
          <p:spPr>
            <a:xfrm>
              <a:off x="2817392" y="746340"/>
              <a:ext cx="3859881" cy="848706"/>
            </a:xfrm>
            <a:custGeom>
              <a:avLst/>
              <a:gdLst>
                <a:gd name="connsiteX0" fmla="*/ 0 w 3533523"/>
                <a:gd name="connsiteY0" fmla="*/ 715108 h 715108"/>
                <a:gd name="connsiteX1" fmla="*/ 134815 w 3533523"/>
                <a:gd name="connsiteY1" fmla="*/ 638908 h 715108"/>
                <a:gd name="connsiteX2" fmla="*/ 257908 w 3533523"/>
                <a:gd name="connsiteY2" fmla="*/ 609600 h 715108"/>
                <a:gd name="connsiteX3" fmla="*/ 779585 w 3533523"/>
                <a:gd name="connsiteY3" fmla="*/ 545123 h 715108"/>
                <a:gd name="connsiteX4" fmla="*/ 1225061 w 3533523"/>
                <a:gd name="connsiteY4" fmla="*/ 439616 h 715108"/>
                <a:gd name="connsiteX5" fmla="*/ 1846385 w 3533523"/>
                <a:gd name="connsiteY5" fmla="*/ 392723 h 715108"/>
                <a:gd name="connsiteX6" fmla="*/ 2274277 w 3533523"/>
                <a:gd name="connsiteY6" fmla="*/ 334108 h 715108"/>
                <a:gd name="connsiteX7" fmla="*/ 2895600 w 3533523"/>
                <a:gd name="connsiteY7" fmla="*/ 181708 h 715108"/>
                <a:gd name="connsiteX8" fmla="*/ 3440723 w 3533523"/>
                <a:gd name="connsiteY8" fmla="*/ 41031 h 715108"/>
                <a:gd name="connsiteX9" fmla="*/ 3528646 w 3533523"/>
                <a:gd name="connsiteY9" fmla="*/ 0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3523" h="715108">
                  <a:moveTo>
                    <a:pt x="0" y="715108"/>
                  </a:moveTo>
                  <a:cubicBezTo>
                    <a:pt x="45915" y="685800"/>
                    <a:pt x="91830" y="656493"/>
                    <a:pt x="134815" y="638908"/>
                  </a:cubicBezTo>
                  <a:cubicBezTo>
                    <a:pt x="177800" y="621323"/>
                    <a:pt x="150446" y="625231"/>
                    <a:pt x="257908" y="609600"/>
                  </a:cubicBezTo>
                  <a:cubicBezTo>
                    <a:pt x="365370" y="593969"/>
                    <a:pt x="618393" y="573454"/>
                    <a:pt x="779585" y="545123"/>
                  </a:cubicBezTo>
                  <a:cubicBezTo>
                    <a:pt x="940777" y="516792"/>
                    <a:pt x="1047261" y="465016"/>
                    <a:pt x="1225061" y="439616"/>
                  </a:cubicBezTo>
                  <a:cubicBezTo>
                    <a:pt x="1402861" y="414216"/>
                    <a:pt x="1671516" y="410308"/>
                    <a:pt x="1846385" y="392723"/>
                  </a:cubicBezTo>
                  <a:cubicBezTo>
                    <a:pt x="2021254" y="375138"/>
                    <a:pt x="2099408" y="369277"/>
                    <a:pt x="2274277" y="334108"/>
                  </a:cubicBezTo>
                  <a:cubicBezTo>
                    <a:pt x="2449146" y="298939"/>
                    <a:pt x="2895600" y="181708"/>
                    <a:pt x="2895600" y="181708"/>
                  </a:cubicBezTo>
                  <a:lnTo>
                    <a:pt x="3440723" y="41031"/>
                  </a:lnTo>
                  <a:cubicBezTo>
                    <a:pt x="3546231" y="10746"/>
                    <a:pt x="3537438" y="5373"/>
                    <a:pt x="3528646" y="0"/>
                  </a:cubicBezTo>
                </a:path>
              </a:pathLst>
            </a:custGeom>
            <a:noFill/>
            <a:ln w="12700">
              <a:solidFill>
                <a:srgbClr val="00B0F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lèche vers le bas 138">
              <a:extLst>
                <a:ext uri="{FF2B5EF4-FFF2-40B4-BE49-F238E27FC236}">
                  <a16:creationId xmlns:a16="http://schemas.microsoft.com/office/drawing/2014/main" id="{275BFF78-F498-2A58-A786-0A1540E6F907}"/>
                </a:ext>
              </a:extLst>
            </p:cNvPr>
            <p:cNvSpPr/>
            <p:nvPr/>
          </p:nvSpPr>
          <p:spPr>
            <a:xfrm rot="18603700">
              <a:off x="2243441" y="1402584"/>
              <a:ext cx="188765" cy="178112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68C76593-BD58-1FDA-1B1D-C681A344850F}"/>
                </a:ext>
              </a:extLst>
            </p:cNvPr>
            <p:cNvSpPr txBox="1"/>
            <p:nvPr/>
          </p:nvSpPr>
          <p:spPr>
            <a:xfrm>
              <a:off x="1619879" y="1052098"/>
              <a:ext cx="91656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fr-FR" sz="700">
                  <a:solidFill>
                    <a:srgbClr val="17375E"/>
                  </a:solidFill>
                  <a:latin typeface="Open Sans Light" panose="020B0606030504020204" pitchFamily="34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Voie potentielle d’importation</a:t>
              </a: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0FA9BA9C-FA67-AE84-D8A6-FA64DA64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350030" cy="324392"/>
          </a:xfrm>
        </p:spPr>
        <p:txBody>
          <a:bodyPr/>
          <a:lstStyle/>
          <a:p>
            <a:r>
              <a:rPr lang="fr-FR" sz="1050"/>
              <a:t>L’état des lieux a permis de recenser un volume de production prévu de 162 ktH2 et une capacité de distribution d’environ 29t/j à horizon 2030</a:t>
            </a:r>
          </a:p>
        </p:txBody>
      </p:sp>
      <p:sp>
        <p:nvSpPr>
          <p:cNvPr id="99" name="Forme libre 98">
            <a:extLst>
              <a:ext uri="{FF2B5EF4-FFF2-40B4-BE49-F238E27FC236}">
                <a16:creationId xmlns:a16="http://schemas.microsoft.com/office/drawing/2014/main" id="{33663EA7-90E8-E7D9-55AD-2D0EABFEED0F}"/>
              </a:ext>
            </a:extLst>
          </p:cNvPr>
          <p:cNvSpPr/>
          <p:nvPr/>
        </p:nvSpPr>
        <p:spPr>
          <a:xfrm>
            <a:off x="2885357" y="1772991"/>
            <a:ext cx="1599207" cy="2583391"/>
          </a:xfrm>
          <a:custGeom>
            <a:avLst/>
            <a:gdLst>
              <a:gd name="connsiteX0" fmla="*/ 0 w 1508864"/>
              <a:gd name="connsiteY0" fmla="*/ 27585 h 2509528"/>
              <a:gd name="connsiteX1" fmla="*/ 195943 w 1508864"/>
              <a:gd name="connsiteY1" fmla="*/ 2464 h 2509528"/>
              <a:gd name="connsiteX2" fmla="*/ 346668 w 1508864"/>
              <a:gd name="connsiteY2" fmla="*/ 22561 h 2509528"/>
              <a:gd name="connsiteX3" fmla="*/ 572756 w 1508864"/>
              <a:gd name="connsiteY3" fmla="*/ 193383 h 2509528"/>
              <a:gd name="connsiteX4" fmla="*/ 577780 w 1508864"/>
              <a:gd name="connsiteY4" fmla="*/ 193383 h 2509528"/>
              <a:gd name="connsiteX5" fmla="*/ 763675 w 1508864"/>
              <a:gd name="connsiteY5" fmla="*/ 354156 h 2509528"/>
              <a:gd name="connsiteX6" fmla="*/ 1105319 w 1508864"/>
              <a:gd name="connsiteY6" fmla="*/ 565172 h 2509528"/>
              <a:gd name="connsiteX7" fmla="*/ 1346479 w 1508864"/>
              <a:gd name="connsiteY7" fmla="*/ 690776 h 2509528"/>
              <a:gd name="connsiteX8" fmla="*/ 1381648 w 1508864"/>
              <a:gd name="connsiteY8" fmla="*/ 896767 h 2509528"/>
              <a:gd name="connsiteX9" fmla="*/ 1391697 w 1508864"/>
              <a:gd name="connsiteY9" fmla="*/ 967106 h 2509528"/>
              <a:gd name="connsiteX10" fmla="*/ 1472083 w 1508864"/>
              <a:gd name="connsiteY10" fmla="*/ 1389136 h 2509528"/>
              <a:gd name="connsiteX11" fmla="*/ 1507253 w 1508864"/>
              <a:gd name="connsiteY11" fmla="*/ 1916675 h 2509528"/>
              <a:gd name="connsiteX12" fmla="*/ 1497204 w 1508864"/>
              <a:gd name="connsiteY12" fmla="*/ 2288464 h 2509528"/>
              <a:gd name="connsiteX13" fmla="*/ 1446962 w 1508864"/>
              <a:gd name="connsiteY13" fmla="*/ 2353778 h 2509528"/>
              <a:gd name="connsiteX14" fmla="*/ 1256044 w 1508864"/>
              <a:gd name="connsiteY14" fmla="*/ 2509528 h 250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8864" h="2509528">
                <a:moveTo>
                  <a:pt x="0" y="27585"/>
                </a:moveTo>
                <a:cubicBezTo>
                  <a:pt x="69082" y="15443"/>
                  <a:pt x="138165" y="3301"/>
                  <a:pt x="195943" y="2464"/>
                </a:cubicBezTo>
                <a:cubicBezTo>
                  <a:pt x="253721" y="1627"/>
                  <a:pt x="283866" y="-9259"/>
                  <a:pt x="346668" y="22561"/>
                </a:cubicBezTo>
                <a:cubicBezTo>
                  <a:pt x="409470" y="54381"/>
                  <a:pt x="572756" y="193383"/>
                  <a:pt x="572756" y="193383"/>
                </a:cubicBezTo>
                <a:cubicBezTo>
                  <a:pt x="611275" y="221853"/>
                  <a:pt x="545960" y="166588"/>
                  <a:pt x="577780" y="193383"/>
                </a:cubicBezTo>
                <a:cubicBezTo>
                  <a:pt x="609600" y="220179"/>
                  <a:pt x="675752" y="292191"/>
                  <a:pt x="763675" y="354156"/>
                </a:cubicBezTo>
                <a:cubicBezTo>
                  <a:pt x="851598" y="416121"/>
                  <a:pt x="1008185" y="509069"/>
                  <a:pt x="1105319" y="565172"/>
                </a:cubicBezTo>
                <a:cubicBezTo>
                  <a:pt x="1202453" y="621275"/>
                  <a:pt x="1300424" y="635510"/>
                  <a:pt x="1346479" y="690776"/>
                </a:cubicBezTo>
                <a:cubicBezTo>
                  <a:pt x="1392534" y="746042"/>
                  <a:pt x="1374112" y="850712"/>
                  <a:pt x="1381648" y="896767"/>
                </a:cubicBezTo>
                <a:cubicBezTo>
                  <a:pt x="1389184" y="942822"/>
                  <a:pt x="1376625" y="885045"/>
                  <a:pt x="1391697" y="967106"/>
                </a:cubicBezTo>
                <a:cubicBezTo>
                  <a:pt x="1406769" y="1049167"/>
                  <a:pt x="1452824" y="1230875"/>
                  <a:pt x="1472083" y="1389136"/>
                </a:cubicBezTo>
                <a:cubicBezTo>
                  <a:pt x="1491342" y="1547397"/>
                  <a:pt x="1503066" y="1766787"/>
                  <a:pt x="1507253" y="1916675"/>
                </a:cubicBezTo>
                <a:cubicBezTo>
                  <a:pt x="1511440" y="2066563"/>
                  <a:pt x="1507252" y="2215614"/>
                  <a:pt x="1497204" y="2288464"/>
                </a:cubicBezTo>
                <a:cubicBezTo>
                  <a:pt x="1487156" y="2361314"/>
                  <a:pt x="1487155" y="2316934"/>
                  <a:pt x="1446962" y="2353778"/>
                </a:cubicBezTo>
                <a:cubicBezTo>
                  <a:pt x="1406769" y="2390622"/>
                  <a:pt x="1282002" y="2486082"/>
                  <a:pt x="1256044" y="2509528"/>
                </a:cubicBezTo>
              </a:path>
            </a:pathLst>
          </a:cu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B8856DB-AC8D-8598-5159-7A30D7B74E95}"/>
              </a:ext>
            </a:extLst>
          </p:cNvPr>
          <p:cNvSpPr/>
          <p:nvPr/>
        </p:nvSpPr>
        <p:spPr>
          <a:xfrm>
            <a:off x="4071984" y="4207572"/>
            <a:ext cx="638038" cy="253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6CC6B3F1-E730-1B57-0455-9431C4204318}"/>
              </a:ext>
            </a:extLst>
          </p:cNvPr>
          <p:cNvSpPr txBox="1"/>
          <p:nvPr/>
        </p:nvSpPr>
        <p:spPr>
          <a:xfrm>
            <a:off x="5682688" y="4380467"/>
            <a:ext cx="89236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Pipeline Le Havre-Paris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B316CCF0-FDC3-86AA-4AAA-5E1882776E2C}"/>
              </a:ext>
            </a:extLst>
          </p:cNvPr>
          <p:cNvSpPr txBox="1"/>
          <p:nvPr/>
        </p:nvSpPr>
        <p:spPr>
          <a:xfrm>
            <a:off x="4062013" y="4555137"/>
            <a:ext cx="102840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Projets de canalisation GRT Gaz – tracé indicatif</a:t>
            </a:r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1827B90E-CDCF-A6FE-40F1-A25665114D7A}"/>
              </a:ext>
            </a:extLst>
          </p:cNvPr>
          <p:cNvCxnSpPr>
            <a:cxnSpLocks/>
          </p:cNvCxnSpPr>
          <p:nvPr/>
        </p:nvCxnSpPr>
        <p:spPr>
          <a:xfrm>
            <a:off x="5306435" y="4489331"/>
            <a:ext cx="299255" cy="0"/>
          </a:xfrm>
          <a:prstGeom prst="lin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1C0EB23E-E88E-AA3C-24D2-1C10E70A402C}"/>
              </a:ext>
            </a:extLst>
          </p:cNvPr>
          <p:cNvCxnSpPr>
            <a:cxnSpLocks/>
          </p:cNvCxnSpPr>
          <p:nvPr/>
        </p:nvCxnSpPr>
        <p:spPr>
          <a:xfrm>
            <a:off x="3685999" y="4678142"/>
            <a:ext cx="299255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DE1EC983-CAE5-5238-4990-A2910971644F}"/>
              </a:ext>
            </a:extLst>
          </p:cNvPr>
          <p:cNvCxnSpPr>
            <a:cxnSpLocks/>
          </p:cNvCxnSpPr>
          <p:nvPr/>
        </p:nvCxnSpPr>
        <p:spPr>
          <a:xfrm>
            <a:off x="3678029" y="4498554"/>
            <a:ext cx="299255" cy="0"/>
          </a:xfrm>
          <a:prstGeom prst="line">
            <a:avLst/>
          </a:prstGeom>
          <a:ln w="25400">
            <a:solidFill>
              <a:srgbClr val="FF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ZoneTexte 158">
            <a:extLst>
              <a:ext uri="{FF2B5EF4-FFF2-40B4-BE49-F238E27FC236}">
                <a16:creationId xmlns:a16="http://schemas.microsoft.com/office/drawing/2014/main" id="{00DAA533-6230-67C3-225C-E8E7CED02F1F}"/>
              </a:ext>
            </a:extLst>
          </p:cNvPr>
          <p:cNvSpPr txBox="1"/>
          <p:nvPr/>
        </p:nvSpPr>
        <p:spPr>
          <a:xfrm>
            <a:off x="4062034" y="4390330"/>
            <a:ext cx="1062008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Réseau H2 Air liquide</a:t>
            </a:r>
          </a:p>
        </p:txBody>
      </p: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B85C8AE7-3A96-33DE-7F48-69D95D0547CC}"/>
              </a:ext>
            </a:extLst>
          </p:cNvPr>
          <p:cNvCxnSpPr>
            <a:cxnSpLocks/>
          </p:cNvCxnSpPr>
          <p:nvPr/>
        </p:nvCxnSpPr>
        <p:spPr>
          <a:xfrm>
            <a:off x="5306435" y="4708001"/>
            <a:ext cx="299255" cy="0"/>
          </a:xfrm>
          <a:prstGeom prst="line">
            <a:avLst/>
          </a:prstGeom>
          <a:noFill/>
          <a:ln w="12700"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2" name="ZoneTexte 161">
            <a:extLst>
              <a:ext uri="{FF2B5EF4-FFF2-40B4-BE49-F238E27FC236}">
                <a16:creationId xmlns:a16="http://schemas.microsoft.com/office/drawing/2014/main" id="{C0F30166-B709-8F73-DCF3-324E16DD63E8}"/>
              </a:ext>
            </a:extLst>
          </p:cNvPr>
          <p:cNvSpPr txBox="1"/>
          <p:nvPr/>
        </p:nvSpPr>
        <p:spPr>
          <a:xfrm>
            <a:off x="5674573" y="4569607"/>
            <a:ext cx="105640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Oléoduc de défense </a:t>
            </a:r>
            <a:b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</a:b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commune de l’OTAN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E5879DF6-C184-EC9F-0516-BC6FB43A2E49}"/>
              </a:ext>
            </a:extLst>
          </p:cNvPr>
          <p:cNvSpPr txBox="1"/>
          <p:nvPr/>
        </p:nvSpPr>
        <p:spPr>
          <a:xfrm>
            <a:off x="106660" y="4179037"/>
            <a:ext cx="46702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 u="sng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Légende</a:t>
            </a: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E4ACF5BD-84AA-0240-B508-0D8CA3B67A39}"/>
              </a:ext>
            </a:extLst>
          </p:cNvPr>
          <p:cNvSpPr/>
          <p:nvPr/>
        </p:nvSpPr>
        <p:spPr>
          <a:xfrm>
            <a:off x="777655" y="4479001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A77093A2-D251-98F0-84AD-E484593B3233}"/>
              </a:ext>
            </a:extLst>
          </p:cNvPr>
          <p:cNvSpPr/>
          <p:nvPr/>
        </p:nvSpPr>
        <p:spPr>
          <a:xfrm>
            <a:off x="859096" y="4470001"/>
            <a:ext cx="72000" cy="7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3431F230-9F96-179A-D64C-486178CA17E0}"/>
              </a:ext>
            </a:extLst>
          </p:cNvPr>
          <p:cNvSpPr txBox="1"/>
          <p:nvPr/>
        </p:nvSpPr>
        <p:spPr>
          <a:xfrm>
            <a:off x="1118457" y="4379092"/>
            <a:ext cx="127823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Capacités de </a:t>
            </a: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distribution</a:t>
            </a: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(kg/j)  (&lt;100; 100-500; &gt;500)</a:t>
            </a:r>
          </a:p>
        </p:txBody>
      </p:sp>
      <p:sp>
        <p:nvSpPr>
          <p:cNvPr id="180" name="Triangle 179">
            <a:extLst>
              <a:ext uri="{FF2B5EF4-FFF2-40B4-BE49-F238E27FC236}">
                <a16:creationId xmlns:a16="http://schemas.microsoft.com/office/drawing/2014/main" id="{463FAA3C-601F-002F-276E-FE114182CFE8}"/>
              </a:ext>
            </a:extLst>
          </p:cNvPr>
          <p:cNvSpPr/>
          <p:nvPr/>
        </p:nvSpPr>
        <p:spPr>
          <a:xfrm>
            <a:off x="651593" y="4761398"/>
            <a:ext cx="92619" cy="8280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81" name="Triangle 180">
            <a:extLst>
              <a:ext uri="{FF2B5EF4-FFF2-40B4-BE49-F238E27FC236}">
                <a16:creationId xmlns:a16="http://schemas.microsoft.com/office/drawing/2014/main" id="{71E36937-493F-BF8F-CD99-E44D0D168BCB}"/>
              </a:ext>
            </a:extLst>
          </p:cNvPr>
          <p:cNvSpPr/>
          <p:nvPr/>
        </p:nvSpPr>
        <p:spPr>
          <a:xfrm>
            <a:off x="738830" y="4678142"/>
            <a:ext cx="191157" cy="165665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ADDCED8F-ED19-BBEC-13B8-A2A03ECF2F2A}"/>
              </a:ext>
            </a:extLst>
          </p:cNvPr>
          <p:cNvSpPr txBox="1"/>
          <p:nvPr/>
        </p:nvSpPr>
        <p:spPr>
          <a:xfrm>
            <a:off x="1118457" y="4603834"/>
            <a:ext cx="133089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Capacités de </a:t>
            </a: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production</a:t>
            </a: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b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</a:b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(&lt;5MW; &gt;100MW ; non électrolytique)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1FD1F-A360-6E50-918D-10031C25BCDA}"/>
              </a:ext>
            </a:extLst>
          </p:cNvPr>
          <p:cNvSpPr/>
          <p:nvPr/>
        </p:nvSpPr>
        <p:spPr>
          <a:xfrm>
            <a:off x="2728872" y="4634717"/>
            <a:ext cx="167492" cy="117205"/>
          </a:xfrm>
          <a:prstGeom prst="rect">
            <a:avLst/>
          </a:prstGeom>
          <a:solidFill>
            <a:srgbClr val="155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45CFC25-D908-489C-7C0C-A6C035BF56E6}"/>
              </a:ext>
            </a:extLst>
          </p:cNvPr>
          <p:cNvSpPr/>
          <p:nvPr/>
        </p:nvSpPr>
        <p:spPr>
          <a:xfrm>
            <a:off x="2728872" y="4438528"/>
            <a:ext cx="167492" cy="117205"/>
          </a:xfrm>
          <a:prstGeom prst="rect">
            <a:avLst/>
          </a:prstGeom>
          <a:solidFill>
            <a:srgbClr val="00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CD9DA033-E6A3-02FE-AB16-0A998A19D734}"/>
              </a:ext>
            </a:extLst>
          </p:cNvPr>
          <p:cNvSpPr txBox="1"/>
          <p:nvPr/>
        </p:nvSpPr>
        <p:spPr>
          <a:xfrm>
            <a:off x="2925151" y="4405320"/>
            <a:ext cx="598499" cy="1836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Opérationnel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3FA85CE4-8783-E670-C84E-9FD45036774B}"/>
              </a:ext>
            </a:extLst>
          </p:cNvPr>
          <p:cNvSpPr txBox="1"/>
          <p:nvPr/>
        </p:nvSpPr>
        <p:spPr>
          <a:xfrm>
            <a:off x="2929751" y="4605988"/>
            <a:ext cx="562867" cy="1836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En projet</a:t>
            </a: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7C69D328-E674-1095-4D94-476B9B6D6AAC}"/>
              </a:ext>
            </a:extLst>
          </p:cNvPr>
          <p:cNvSpPr txBox="1"/>
          <p:nvPr/>
        </p:nvSpPr>
        <p:spPr>
          <a:xfrm>
            <a:off x="2398738" y="4399522"/>
            <a:ext cx="343249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Statut :</a:t>
            </a:r>
          </a:p>
        </p:txBody>
      </p:sp>
      <p:sp>
        <p:nvSpPr>
          <p:cNvPr id="190" name="Triangle 189">
            <a:extLst>
              <a:ext uri="{FF2B5EF4-FFF2-40B4-BE49-F238E27FC236}">
                <a16:creationId xmlns:a16="http://schemas.microsoft.com/office/drawing/2014/main" id="{72DAF3BA-4B68-71B0-E941-D5AF10D1C5F7}"/>
              </a:ext>
            </a:extLst>
          </p:cNvPr>
          <p:cNvSpPr/>
          <p:nvPr/>
        </p:nvSpPr>
        <p:spPr>
          <a:xfrm>
            <a:off x="941093" y="4697793"/>
            <a:ext cx="150133" cy="13434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0DF17E-2C2E-3263-79FE-6784AD5F308C}"/>
              </a:ext>
            </a:extLst>
          </p:cNvPr>
          <p:cNvCxnSpPr/>
          <p:nvPr/>
        </p:nvCxnSpPr>
        <p:spPr>
          <a:xfrm>
            <a:off x="5129952" y="4405320"/>
            <a:ext cx="0" cy="360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7B41CF-7155-8E6D-B328-0C24C0BCBFE9}"/>
              </a:ext>
            </a:extLst>
          </p:cNvPr>
          <p:cNvCxnSpPr/>
          <p:nvPr/>
        </p:nvCxnSpPr>
        <p:spPr>
          <a:xfrm>
            <a:off x="3558899" y="4417594"/>
            <a:ext cx="0" cy="360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06A8985-8A86-2AB9-5684-7CC2239AC28A}"/>
              </a:ext>
            </a:extLst>
          </p:cNvPr>
          <p:cNvSpPr txBox="1"/>
          <p:nvPr/>
        </p:nvSpPr>
        <p:spPr>
          <a:xfrm flipH="1">
            <a:off x="578851" y="4197633"/>
            <a:ext cx="2980048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Infrastructures de production et distribution d’H2 renouvelable / bas carbone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416D46-8696-4A7B-AE02-7A99C5BE40A4}"/>
              </a:ext>
            </a:extLst>
          </p:cNvPr>
          <p:cNvSpPr txBox="1"/>
          <p:nvPr/>
        </p:nvSpPr>
        <p:spPr>
          <a:xfrm flipH="1">
            <a:off x="3558897" y="4196391"/>
            <a:ext cx="1595602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Infrastructures de transport d’H2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4021C5-4EFD-6BC9-F634-6B8144989FF6}"/>
              </a:ext>
            </a:extLst>
          </p:cNvPr>
          <p:cNvSpPr txBox="1"/>
          <p:nvPr/>
        </p:nvSpPr>
        <p:spPr>
          <a:xfrm flipH="1">
            <a:off x="5129490" y="4195453"/>
            <a:ext cx="1661580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600" b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Infrastructures de transport d’hydrocarbures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D07A18F-4413-917B-1B36-2FA80BDA3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Nb : données février 2024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207C4C0-43FC-118E-1EAB-C62A0F097432}"/>
              </a:ext>
            </a:extLst>
          </p:cNvPr>
          <p:cNvCxnSpPr>
            <a:cxnSpLocks/>
            <a:stCxn id="20" idx="4"/>
            <a:endCxn id="25" idx="0"/>
          </p:cNvCxnSpPr>
          <p:nvPr/>
        </p:nvCxnSpPr>
        <p:spPr>
          <a:xfrm>
            <a:off x="6984857" y="894626"/>
            <a:ext cx="0" cy="81318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29EFBFAD-DB45-0555-5807-CB02177F7A17}"/>
              </a:ext>
            </a:extLst>
          </p:cNvPr>
          <p:cNvSpPr/>
          <p:nvPr/>
        </p:nvSpPr>
        <p:spPr>
          <a:xfrm>
            <a:off x="6894857" y="714626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3C1DCAC-8372-C07C-71E3-5F0BCC396824}"/>
              </a:ext>
            </a:extLst>
          </p:cNvPr>
          <p:cNvSpPr txBox="1"/>
          <p:nvPr/>
        </p:nvSpPr>
        <p:spPr>
          <a:xfrm>
            <a:off x="7072396" y="667046"/>
            <a:ext cx="1755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366 ktH2/an de consommation actuelle 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(fossile)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B84F2BA-467F-F898-8030-2A9883F24642}"/>
              </a:ext>
            </a:extLst>
          </p:cNvPr>
          <p:cNvSpPr/>
          <p:nvPr/>
        </p:nvSpPr>
        <p:spPr>
          <a:xfrm>
            <a:off x="6894857" y="1707808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+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3AE13F1-91A7-3069-22E7-6C1BDC1F7E9A}"/>
              </a:ext>
            </a:extLst>
          </p:cNvPr>
          <p:cNvSpPr txBox="1"/>
          <p:nvPr/>
        </p:nvSpPr>
        <p:spPr>
          <a:xfrm>
            <a:off x="7072396" y="1580394"/>
            <a:ext cx="1755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162 ktH2/an de production renouvelable et bas carbone prévues d’ici à 2030 </a:t>
            </a:r>
            <a:r>
              <a:rPr lang="fr-FR" sz="800" b="1" i="1">
                <a:solidFill>
                  <a:schemeClr val="bg1">
                    <a:lumMod val="6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– Environ 283 kt aujourd’hui</a:t>
            </a:r>
            <a:endParaRPr lang="fr-FR" sz="800" i="1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5B13A32-2FE3-6FEE-3A7D-6A583C8F3E73}"/>
              </a:ext>
            </a:extLst>
          </p:cNvPr>
          <p:cNvSpPr txBox="1"/>
          <p:nvPr/>
        </p:nvSpPr>
        <p:spPr>
          <a:xfrm>
            <a:off x="7072396" y="2845953"/>
            <a:ext cx="175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Une </a:t>
            </a: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cinquantaine de stations 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 distribution dont 19 déjà opérationnelles </a:t>
            </a:r>
            <a:r>
              <a:rPr lang="fr-FR" sz="800" b="1" i="1">
                <a:solidFill>
                  <a:schemeClr val="bg1">
                    <a:lumMod val="6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– environ 25 opérationnelles aujourd’hui pour &gt; 6 tonnes/jour de capacité</a:t>
            </a:r>
            <a:endParaRPr lang="fr-FR" sz="8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5967AF5-1B52-2C59-4EA2-7ABBBE8BA3E5}"/>
              </a:ext>
            </a:extLst>
          </p:cNvPr>
          <p:cNvCxnSpPr>
            <a:cxnSpLocks/>
            <a:stCxn id="25" idx="4"/>
            <a:endCxn id="47" idx="4"/>
          </p:cNvCxnSpPr>
          <p:nvPr/>
        </p:nvCxnSpPr>
        <p:spPr>
          <a:xfrm flipH="1">
            <a:off x="6978720" y="1887808"/>
            <a:ext cx="6137" cy="230659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B5BE9CEF-0B4C-9B94-FA07-F20063F88B9E}"/>
              </a:ext>
            </a:extLst>
          </p:cNvPr>
          <p:cNvSpPr/>
          <p:nvPr/>
        </p:nvSpPr>
        <p:spPr>
          <a:xfrm>
            <a:off x="6894857" y="2422178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6A1631E-0ED8-51E8-B942-45AC496BC3EA}"/>
              </a:ext>
            </a:extLst>
          </p:cNvPr>
          <p:cNvSpPr txBox="1"/>
          <p:nvPr/>
        </p:nvSpPr>
        <p:spPr>
          <a:xfrm>
            <a:off x="7072396" y="2248342"/>
            <a:ext cx="1755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 réseaux de transport de dérivés 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 l’H2, une canalisation H2 et des </a:t>
            </a: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projets de nouvelles canalisations 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 transport d’H2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11A79C5-AE73-E93F-6960-57A07E739918}"/>
              </a:ext>
            </a:extLst>
          </p:cNvPr>
          <p:cNvSpPr/>
          <p:nvPr/>
        </p:nvSpPr>
        <p:spPr>
          <a:xfrm>
            <a:off x="6889683" y="3614721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A8C792D-568E-7B1D-4035-7A0CDCAD6C84}"/>
              </a:ext>
            </a:extLst>
          </p:cNvPr>
          <p:cNvSpPr txBox="1"/>
          <p:nvPr/>
        </p:nvSpPr>
        <p:spPr>
          <a:xfrm>
            <a:off x="7065272" y="3533229"/>
            <a:ext cx="1755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Des </a:t>
            </a: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usages mobilités déjà déployés 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(taxis, bus,…)</a:t>
            </a:r>
            <a:endParaRPr lang="fr-FR" sz="800" b="1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01BA553-67D9-D703-2558-BCEB04D5EA10}"/>
              </a:ext>
            </a:extLst>
          </p:cNvPr>
          <p:cNvSpPr/>
          <p:nvPr/>
        </p:nvSpPr>
        <p:spPr>
          <a:xfrm>
            <a:off x="6896807" y="3064943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B97F1F7-DCFC-9FD7-25EA-0E42DC34E06C}"/>
              </a:ext>
            </a:extLst>
          </p:cNvPr>
          <p:cNvSpPr/>
          <p:nvPr/>
        </p:nvSpPr>
        <p:spPr>
          <a:xfrm>
            <a:off x="6888720" y="4014404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+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60CF75C-FAA1-0E93-7E5C-E5BFF9069185}"/>
              </a:ext>
            </a:extLst>
          </p:cNvPr>
          <p:cNvSpPr txBox="1"/>
          <p:nvPr/>
        </p:nvSpPr>
        <p:spPr>
          <a:xfrm>
            <a:off x="7064309" y="3981150"/>
            <a:ext cx="17559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 </a:t>
            </a: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nouveaux projets annoncés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2432F6-0637-4C7D-6E06-7508F5921E74}"/>
              </a:ext>
            </a:extLst>
          </p:cNvPr>
          <p:cNvSpPr/>
          <p:nvPr/>
        </p:nvSpPr>
        <p:spPr>
          <a:xfrm>
            <a:off x="6896807" y="1188609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+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5FADACB-0907-A6B2-013A-E77A6396F90A}"/>
              </a:ext>
            </a:extLst>
          </p:cNvPr>
          <p:cNvSpPr txBox="1"/>
          <p:nvPr/>
        </p:nvSpPr>
        <p:spPr>
          <a:xfrm>
            <a:off x="7072396" y="1170444"/>
            <a:ext cx="17559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 grands écosystèmes H2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0367C87-F4FB-D9E3-8B4B-242D6457A10F}"/>
              </a:ext>
            </a:extLst>
          </p:cNvPr>
          <p:cNvCxnSpPr>
            <a:cxnSpLocks/>
          </p:cNvCxnSpPr>
          <p:nvPr/>
        </p:nvCxnSpPr>
        <p:spPr>
          <a:xfrm flipV="1">
            <a:off x="973529" y="3564077"/>
            <a:ext cx="144928" cy="21515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FF037C0-5F96-9F44-F587-7AE411EE60C7}"/>
              </a:ext>
            </a:extLst>
          </p:cNvPr>
          <p:cNvCxnSpPr>
            <a:cxnSpLocks/>
          </p:cNvCxnSpPr>
          <p:nvPr/>
        </p:nvCxnSpPr>
        <p:spPr>
          <a:xfrm flipV="1">
            <a:off x="2804883" y="3765843"/>
            <a:ext cx="0" cy="24856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8201710-E48F-6204-BB13-7ECC2D4DED30}"/>
              </a:ext>
            </a:extLst>
          </p:cNvPr>
          <p:cNvCxnSpPr>
            <a:cxnSpLocks/>
          </p:cNvCxnSpPr>
          <p:nvPr/>
        </p:nvCxnSpPr>
        <p:spPr>
          <a:xfrm flipV="1">
            <a:off x="4492742" y="735430"/>
            <a:ext cx="160302" cy="17638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B72EC3-1D56-40F1-D538-16FDD812BD82}"/>
              </a:ext>
            </a:extLst>
          </p:cNvPr>
          <p:cNvCxnSpPr>
            <a:cxnSpLocks/>
          </p:cNvCxnSpPr>
          <p:nvPr/>
        </p:nvCxnSpPr>
        <p:spPr>
          <a:xfrm flipV="1">
            <a:off x="5823799" y="2172683"/>
            <a:ext cx="53606" cy="22642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B4F5BBE-457F-E3C4-EA5B-4266A46E51F4}"/>
              </a:ext>
            </a:extLst>
          </p:cNvPr>
          <p:cNvCxnSpPr>
            <a:cxnSpLocks/>
          </p:cNvCxnSpPr>
          <p:nvPr/>
        </p:nvCxnSpPr>
        <p:spPr>
          <a:xfrm flipV="1">
            <a:off x="4724983" y="3835540"/>
            <a:ext cx="53606" cy="22642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E3B4D8D-65F9-75DD-D74E-5ED40241645F}"/>
              </a:ext>
            </a:extLst>
          </p:cNvPr>
          <p:cNvCxnSpPr>
            <a:cxnSpLocks/>
          </p:cNvCxnSpPr>
          <p:nvPr/>
        </p:nvCxnSpPr>
        <p:spPr>
          <a:xfrm>
            <a:off x="6202775" y="3757972"/>
            <a:ext cx="209839" cy="13303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14B72302-2EEF-2FBE-9433-988295876192}"/>
              </a:ext>
            </a:extLst>
          </p:cNvPr>
          <p:cNvCxnSpPr>
            <a:cxnSpLocks/>
          </p:cNvCxnSpPr>
          <p:nvPr/>
        </p:nvCxnSpPr>
        <p:spPr>
          <a:xfrm flipV="1">
            <a:off x="6311103" y="2523073"/>
            <a:ext cx="293514" cy="11597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00AACD75-411B-5AFD-F5E6-19C4B351B70B}"/>
              </a:ext>
            </a:extLst>
          </p:cNvPr>
          <p:cNvSpPr/>
          <p:nvPr/>
        </p:nvSpPr>
        <p:spPr>
          <a:xfrm>
            <a:off x="953338" y="4452001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8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D61B6E4-CE7E-A670-6EB6-82ED69DF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576437" cy="324392"/>
          </a:xfrm>
        </p:spPr>
        <p:txBody>
          <a:bodyPr/>
          <a:lstStyle/>
          <a:p>
            <a:r>
              <a:rPr lang="fr-FR" sz="1050"/>
              <a:t>La dynamique hydrogène en Vallée de Seine se caractérise par deux principaux écosystèmes H2 présentant des logiques de développement et risques spécifiques, et qui pourraient être renforcés à travers une logistique H2 dédiée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FB4A47-6068-0983-945B-E64129F58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0589" y="4918403"/>
            <a:ext cx="4422893" cy="156803"/>
          </a:xfrm>
        </p:spPr>
        <p:txBody>
          <a:bodyPr/>
          <a:lstStyle/>
          <a:p>
            <a:r>
              <a:rPr lang="fr-FR" i="1"/>
              <a:t>*autre écosystème</a:t>
            </a:r>
          </a:p>
        </p:txBody>
      </p:sp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8AAEC877-3A1C-F456-23F6-FB0487B12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t="8046" r="11718"/>
          <a:stretch/>
        </p:blipFill>
        <p:spPr>
          <a:xfrm>
            <a:off x="2271807" y="640994"/>
            <a:ext cx="4554992" cy="3988157"/>
          </a:xfrm>
          <a:prstGeom prst="rect">
            <a:avLst/>
          </a:prstGeom>
        </p:spPr>
      </p:pic>
      <p:sp>
        <p:nvSpPr>
          <p:cNvPr id="2" name="Forme libre 1">
            <a:extLst>
              <a:ext uri="{FF2B5EF4-FFF2-40B4-BE49-F238E27FC236}">
                <a16:creationId xmlns:a16="http://schemas.microsoft.com/office/drawing/2014/main" id="{8C1712CB-5B52-75C7-6581-376F69FD9BDE}"/>
              </a:ext>
            </a:extLst>
          </p:cNvPr>
          <p:cNvSpPr/>
          <p:nvPr/>
        </p:nvSpPr>
        <p:spPr>
          <a:xfrm>
            <a:off x="2983191" y="1628857"/>
            <a:ext cx="1449887" cy="595150"/>
          </a:xfrm>
          <a:custGeom>
            <a:avLst/>
            <a:gdLst>
              <a:gd name="connsiteX0" fmla="*/ 515128 w 1552363"/>
              <a:gd name="connsiteY0" fmla="*/ 86303 h 873011"/>
              <a:gd name="connsiteX1" fmla="*/ 222733 w 1552363"/>
              <a:gd name="connsiteY1" fmla="*/ 80987 h 873011"/>
              <a:gd name="connsiteX2" fmla="*/ 41979 w 1552363"/>
              <a:gd name="connsiteY2" fmla="*/ 213894 h 873011"/>
              <a:gd name="connsiteX3" fmla="*/ 41979 w 1552363"/>
              <a:gd name="connsiteY3" fmla="*/ 580717 h 873011"/>
              <a:gd name="connsiteX4" fmla="*/ 504496 w 1552363"/>
              <a:gd name="connsiteY4" fmla="*/ 777419 h 873011"/>
              <a:gd name="connsiteX5" fmla="*/ 988277 w 1552363"/>
              <a:gd name="connsiteY5" fmla="*/ 740206 h 873011"/>
              <a:gd name="connsiteX6" fmla="*/ 1259407 w 1552363"/>
              <a:gd name="connsiteY6" fmla="*/ 867796 h 873011"/>
              <a:gd name="connsiteX7" fmla="*/ 1546486 w 1552363"/>
              <a:gd name="connsiteY7" fmla="*/ 788052 h 873011"/>
              <a:gd name="connsiteX8" fmla="*/ 1424212 w 1552363"/>
              <a:gd name="connsiteY8" fmla="*/ 267057 h 873011"/>
              <a:gd name="connsiteX9" fmla="*/ 1089286 w 1552363"/>
              <a:gd name="connsiteY9" fmla="*/ 6559 h 873011"/>
              <a:gd name="connsiteX10" fmla="*/ 515128 w 1552363"/>
              <a:gd name="connsiteY10" fmla="*/ 86303 h 8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2363" h="873011">
                <a:moveTo>
                  <a:pt x="515128" y="86303"/>
                </a:moveTo>
                <a:cubicBezTo>
                  <a:pt x="370702" y="98708"/>
                  <a:pt x="301591" y="59722"/>
                  <a:pt x="222733" y="80987"/>
                </a:cubicBezTo>
                <a:cubicBezTo>
                  <a:pt x="143875" y="102252"/>
                  <a:pt x="72105" y="130606"/>
                  <a:pt x="41979" y="213894"/>
                </a:cubicBezTo>
                <a:cubicBezTo>
                  <a:pt x="11853" y="297182"/>
                  <a:pt x="-35107" y="486796"/>
                  <a:pt x="41979" y="580717"/>
                </a:cubicBezTo>
                <a:cubicBezTo>
                  <a:pt x="119065" y="674638"/>
                  <a:pt x="346780" y="750838"/>
                  <a:pt x="504496" y="777419"/>
                </a:cubicBezTo>
                <a:cubicBezTo>
                  <a:pt x="662212" y="804001"/>
                  <a:pt x="862459" y="725143"/>
                  <a:pt x="988277" y="740206"/>
                </a:cubicBezTo>
                <a:cubicBezTo>
                  <a:pt x="1114095" y="755269"/>
                  <a:pt x="1166372" y="859822"/>
                  <a:pt x="1259407" y="867796"/>
                </a:cubicBezTo>
                <a:cubicBezTo>
                  <a:pt x="1352442" y="875770"/>
                  <a:pt x="1519019" y="888175"/>
                  <a:pt x="1546486" y="788052"/>
                </a:cubicBezTo>
                <a:cubicBezTo>
                  <a:pt x="1573954" y="687929"/>
                  <a:pt x="1500412" y="397306"/>
                  <a:pt x="1424212" y="267057"/>
                </a:cubicBezTo>
                <a:cubicBezTo>
                  <a:pt x="1348012" y="136808"/>
                  <a:pt x="1243458" y="39343"/>
                  <a:pt x="1089286" y="6559"/>
                </a:cubicBezTo>
                <a:cubicBezTo>
                  <a:pt x="935114" y="-26225"/>
                  <a:pt x="659554" y="73898"/>
                  <a:pt x="515128" y="86303"/>
                </a:cubicBezTo>
                <a:close/>
              </a:path>
            </a:pathLst>
          </a:custGeom>
          <a:solidFill>
            <a:schemeClr val="tx2">
              <a:alpha val="34152"/>
            </a:schemeClr>
          </a:solidFill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i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Basse Seine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8D45A0C7-0159-DC0B-3B6F-82E31850957C}"/>
              </a:ext>
            </a:extLst>
          </p:cNvPr>
          <p:cNvSpPr/>
          <p:nvPr/>
        </p:nvSpPr>
        <p:spPr>
          <a:xfrm>
            <a:off x="5205633" y="2572008"/>
            <a:ext cx="1053437" cy="882091"/>
          </a:xfrm>
          <a:custGeom>
            <a:avLst/>
            <a:gdLst>
              <a:gd name="connsiteX0" fmla="*/ 511072 w 1236528"/>
              <a:gd name="connsiteY0" fmla="*/ 10971 h 1022954"/>
              <a:gd name="connsiteX1" fmla="*/ 165514 w 1236528"/>
              <a:gd name="connsiteY1" fmla="*/ 16287 h 1022954"/>
              <a:gd name="connsiteX2" fmla="*/ 59189 w 1236528"/>
              <a:gd name="connsiteY2" fmla="*/ 207673 h 1022954"/>
              <a:gd name="connsiteX3" fmla="*/ 16658 w 1236528"/>
              <a:gd name="connsiteY3" fmla="*/ 648924 h 1022954"/>
              <a:gd name="connsiteX4" fmla="*/ 340951 w 1236528"/>
              <a:gd name="connsiteY4" fmla="*/ 888157 h 1022954"/>
              <a:gd name="connsiteX5" fmla="*/ 713091 w 1236528"/>
              <a:gd name="connsiteY5" fmla="*/ 999799 h 1022954"/>
              <a:gd name="connsiteX6" fmla="*/ 1032068 w 1236528"/>
              <a:gd name="connsiteY6" fmla="*/ 1010431 h 1022954"/>
              <a:gd name="connsiteX7" fmla="*/ 1207505 w 1236528"/>
              <a:gd name="connsiteY7" fmla="*/ 856259 h 1022954"/>
              <a:gd name="connsiteX8" fmla="*/ 1228770 w 1236528"/>
              <a:gd name="connsiteY8" fmla="*/ 436273 h 1022954"/>
              <a:gd name="connsiteX9" fmla="*/ 1127761 w 1236528"/>
              <a:gd name="connsiteY9" fmla="*/ 197040 h 1022954"/>
              <a:gd name="connsiteX10" fmla="*/ 957640 w 1236528"/>
              <a:gd name="connsiteY10" fmla="*/ 106664 h 1022954"/>
              <a:gd name="connsiteX11" fmla="*/ 638663 w 1236528"/>
              <a:gd name="connsiteY11" fmla="*/ 5654 h 1022954"/>
              <a:gd name="connsiteX12" fmla="*/ 170831 w 1236528"/>
              <a:gd name="connsiteY12" fmla="*/ 10971 h 1022954"/>
              <a:gd name="connsiteX13" fmla="*/ 511072 w 1236528"/>
              <a:gd name="connsiteY13" fmla="*/ 10971 h 102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6528" h="1022954">
                <a:moveTo>
                  <a:pt x="511072" y="10971"/>
                </a:moveTo>
                <a:cubicBezTo>
                  <a:pt x="510186" y="11857"/>
                  <a:pt x="240828" y="-16497"/>
                  <a:pt x="165514" y="16287"/>
                </a:cubicBezTo>
                <a:cubicBezTo>
                  <a:pt x="90200" y="49071"/>
                  <a:pt x="83998" y="102233"/>
                  <a:pt x="59189" y="207673"/>
                </a:cubicBezTo>
                <a:cubicBezTo>
                  <a:pt x="34380" y="313113"/>
                  <a:pt x="-30302" y="535510"/>
                  <a:pt x="16658" y="648924"/>
                </a:cubicBezTo>
                <a:cubicBezTo>
                  <a:pt x="63618" y="762338"/>
                  <a:pt x="224879" y="829678"/>
                  <a:pt x="340951" y="888157"/>
                </a:cubicBezTo>
                <a:cubicBezTo>
                  <a:pt x="457023" y="946636"/>
                  <a:pt x="597905" y="979420"/>
                  <a:pt x="713091" y="999799"/>
                </a:cubicBezTo>
                <a:cubicBezTo>
                  <a:pt x="828277" y="1020178"/>
                  <a:pt x="949666" y="1034354"/>
                  <a:pt x="1032068" y="1010431"/>
                </a:cubicBezTo>
                <a:cubicBezTo>
                  <a:pt x="1114470" y="986508"/>
                  <a:pt x="1174721" y="951952"/>
                  <a:pt x="1207505" y="856259"/>
                </a:cubicBezTo>
                <a:cubicBezTo>
                  <a:pt x="1240289" y="760566"/>
                  <a:pt x="1242061" y="546143"/>
                  <a:pt x="1228770" y="436273"/>
                </a:cubicBezTo>
                <a:cubicBezTo>
                  <a:pt x="1215479" y="326403"/>
                  <a:pt x="1172949" y="251975"/>
                  <a:pt x="1127761" y="197040"/>
                </a:cubicBezTo>
                <a:cubicBezTo>
                  <a:pt x="1082573" y="142105"/>
                  <a:pt x="1039156" y="138562"/>
                  <a:pt x="957640" y="106664"/>
                </a:cubicBezTo>
                <a:cubicBezTo>
                  <a:pt x="876124" y="74766"/>
                  <a:pt x="769798" y="21603"/>
                  <a:pt x="638663" y="5654"/>
                </a:cubicBezTo>
                <a:cubicBezTo>
                  <a:pt x="507528" y="-10295"/>
                  <a:pt x="199184" y="12743"/>
                  <a:pt x="170831" y="10971"/>
                </a:cubicBezTo>
                <a:cubicBezTo>
                  <a:pt x="142478" y="9199"/>
                  <a:pt x="511958" y="10085"/>
                  <a:pt x="511072" y="10971"/>
                </a:cubicBezTo>
                <a:close/>
              </a:path>
            </a:pathLst>
          </a:custGeom>
          <a:solidFill>
            <a:schemeClr val="accent3">
              <a:alpha val="40677"/>
            </a:schemeClr>
          </a:solidFill>
          <a:ln w="31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i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Zone dense et aéroports </a:t>
            </a:r>
            <a:endParaRPr lang="en-GB" sz="9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504140-5A2D-7169-B5BB-C061C43D1725}"/>
              </a:ext>
            </a:extLst>
          </p:cNvPr>
          <p:cNvSpPr txBox="1"/>
          <p:nvPr/>
        </p:nvSpPr>
        <p:spPr>
          <a:xfrm>
            <a:off x="166089" y="640994"/>
            <a:ext cx="2105717" cy="3988157"/>
          </a:xfrm>
          <a:prstGeom prst="rect">
            <a:avLst/>
          </a:prstGeom>
          <a:solidFill>
            <a:schemeClr val="tx2">
              <a:alpha val="62120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11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Ecosystème </a:t>
            </a:r>
            <a:r>
              <a:rPr lang="fr-FR" sz="1100" b="1" i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Basse Seine</a:t>
            </a:r>
          </a:p>
          <a:p>
            <a:pPr marL="139700" lvl="1" indent="-1333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fr-FR" sz="8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 zones industrialo-portuaires </a:t>
            </a: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regroupant des zones SEVESO, des infrastructures de stockage et de transport, du CO2 ainsi qu’un réseau et capacité électriques adaptés à la production de masse</a:t>
            </a:r>
          </a:p>
          <a:p>
            <a:pPr marL="139700" lvl="1" indent="-1333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fr-FR" sz="8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900 MW de production d’H2 </a:t>
            </a: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renouvelable et bas carbone à horizon 2030 à travers 4 grands projets</a:t>
            </a:r>
          </a:p>
          <a:p>
            <a:pPr marL="139700" lvl="1" indent="-1333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Ecosystème orienté vers </a:t>
            </a:r>
            <a:r>
              <a:rPr lang="fr-FR" sz="8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la décarbonation des usages industriels (</a:t>
            </a: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ammoniac, raffinerie …) et </a:t>
            </a:r>
            <a:r>
              <a:rPr lang="fr-FR" sz="8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la production de carburants de synthèse, </a:t>
            </a: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avec des reliquats pour la mobilité</a:t>
            </a:r>
            <a:endParaRPr lang="fr-FR" sz="800" b="1">
              <a:solidFill>
                <a:schemeClr val="bg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139700" lvl="1" indent="-1333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Potentiel développement de </a:t>
            </a:r>
            <a:r>
              <a:rPr lang="fr-FR" sz="8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mobilités maritimes et fluviales bas carbone</a:t>
            </a: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à moyen terme à partir d’H2 ou ses dérivés</a:t>
            </a:r>
          </a:p>
          <a:p>
            <a:pPr marL="177800" lvl="1" indent="-1714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endParaRPr lang="fr-FR" sz="500">
              <a:solidFill>
                <a:schemeClr val="bg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139700" lvl="1" indent="-133350">
              <a:spcAft>
                <a:spcPts val="600"/>
              </a:spcAft>
              <a:buClr>
                <a:schemeClr val="bg1"/>
              </a:buClr>
              <a:buFont typeface="Police système Courant"/>
              <a:buChar char="!"/>
            </a:pP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Limites posées par les usages industriels: risque de </a:t>
            </a:r>
            <a:r>
              <a:rPr lang="fr-FR" sz="8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désindustrialisation et potentiel de consommation fini</a:t>
            </a:r>
          </a:p>
          <a:p>
            <a:pPr marL="139700" lvl="1" indent="-133350">
              <a:spcAft>
                <a:spcPts val="600"/>
              </a:spcAft>
              <a:buClr>
                <a:schemeClr val="bg1"/>
              </a:buClr>
              <a:buFont typeface="Police système Courant"/>
              <a:buChar char="!"/>
            </a:pPr>
            <a:r>
              <a:rPr lang="fr-FR" sz="8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Solutions logistiques limitées à court terme pour écouler la production </a:t>
            </a:r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en dehors du territoire hors électro-carburant</a:t>
            </a:r>
          </a:p>
        </p:txBody>
      </p:sp>
      <p:sp>
        <p:nvSpPr>
          <p:cNvPr id="9" name="Double flèche verticale 8">
            <a:extLst>
              <a:ext uri="{FF2B5EF4-FFF2-40B4-BE49-F238E27FC236}">
                <a16:creationId xmlns:a16="http://schemas.microsoft.com/office/drawing/2014/main" id="{6EDDB8EE-5048-F71F-DD5A-732A2AD27F65}"/>
              </a:ext>
            </a:extLst>
          </p:cNvPr>
          <p:cNvSpPr/>
          <p:nvPr/>
        </p:nvSpPr>
        <p:spPr>
          <a:xfrm rot="17693266">
            <a:off x="4690495" y="2064068"/>
            <a:ext cx="303028" cy="761004"/>
          </a:xfrm>
          <a:prstGeom prst="up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FEDB289-0DE8-C3E5-1BBC-2FCF46E2795A}"/>
              </a:ext>
            </a:extLst>
          </p:cNvPr>
          <p:cNvSpPr/>
          <p:nvPr/>
        </p:nvSpPr>
        <p:spPr>
          <a:xfrm>
            <a:off x="4731165" y="2315465"/>
            <a:ext cx="267789" cy="2416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?</a:t>
            </a:r>
          </a:p>
        </p:txBody>
      </p:sp>
      <p:sp>
        <p:nvSpPr>
          <p:cNvPr id="18" name="Flèche vers le bas 17">
            <a:extLst>
              <a:ext uri="{FF2B5EF4-FFF2-40B4-BE49-F238E27FC236}">
                <a16:creationId xmlns:a16="http://schemas.microsoft.com/office/drawing/2014/main" id="{BDC0BEB1-73F5-88A7-AF7C-37C4123EDE44}"/>
              </a:ext>
            </a:extLst>
          </p:cNvPr>
          <p:cNvSpPr/>
          <p:nvPr/>
        </p:nvSpPr>
        <p:spPr>
          <a:xfrm rot="12877101">
            <a:off x="5213717" y="3564460"/>
            <a:ext cx="377851" cy="41953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0" name="Flèche vers le bas 19">
            <a:extLst>
              <a:ext uri="{FF2B5EF4-FFF2-40B4-BE49-F238E27FC236}">
                <a16:creationId xmlns:a16="http://schemas.microsoft.com/office/drawing/2014/main" id="{8BEC1CC8-8ED1-7D53-05CC-C184D73AFD12}"/>
              </a:ext>
            </a:extLst>
          </p:cNvPr>
          <p:cNvSpPr/>
          <p:nvPr/>
        </p:nvSpPr>
        <p:spPr>
          <a:xfrm rot="16200000">
            <a:off x="6429473" y="2721271"/>
            <a:ext cx="283885" cy="34672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2" name="Double flèche verticale 21">
            <a:extLst>
              <a:ext uri="{FF2B5EF4-FFF2-40B4-BE49-F238E27FC236}">
                <a16:creationId xmlns:a16="http://schemas.microsoft.com/office/drawing/2014/main" id="{5A0E9957-317F-BF11-DF4E-ECDD106EC64E}"/>
              </a:ext>
            </a:extLst>
          </p:cNvPr>
          <p:cNvSpPr/>
          <p:nvPr/>
        </p:nvSpPr>
        <p:spPr>
          <a:xfrm rot="1025181">
            <a:off x="6001001" y="1586819"/>
            <a:ext cx="303028" cy="761004"/>
          </a:xfrm>
          <a:prstGeom prst="up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23" name="Flèche vers le bas 22">
            <a:extLst>
              <a:ext uri="{FF2B5EF4-FFF2-40B4-BE49-F238E27FC236}">
                <a16:creationId xmlns:a16="http://schemas.microsoft.com/office/drawing/2014/main" id="{EFC0A2D3-25D4-3493-083A-E3F2951D1F5E}"/>
              </a:ext>
            </a:extLst>
          </p:cNvPr>
          <p:cNvSpPr/>
          <p:nvPr/>
        </p:nvSpPr>
        <p:spPr>
          <a:xfrm rot="17684930">
            <a:off x="2518772" y="1498161"/>
            <a:ext cx="283885" cy="41953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12B7EADB-9C71-6647-1DD0-C24003CB8621}"/>
              </a:ext>
            </a:extLst>
          </p:cNvPr>
          <p:cNvSpPr/>
          <p:nvPr/>
        </p:nvSpPr>
        <p:spPr>
          <a:xfrm>
            <a:off x="6195391" y="3028228"/>
            <a:ext cx="635109" cy="1312785"/>
          </a:xfrm>
          <a:custGeom>
            <a:avLst/>
            <a:gdLst>
              <a:gd name="connsiteX0" fmla="*/ 588396 w 763325"/>
              <a:gd name="connsiteY0" fmla="*/ 0 h 795131"/>
              <a:gd name="connsiteX1" fmla="*/ 588396 w 763325"/>
              <a:gd name="connsiteY1" fmla="*/ 0 h 795131"/>
              <a:gd name="connsiteX2" fmla="*/ 437322 w 763325"/>
              <a:gd name="connsiteY2" fmla="*/ 23854 h 795131"/>
              <a:gd name="connsiteX3" fmla="*/ 365760 w 763325"/>
              <a:gd name="connsiteY3" fmla="*/ 47708 h 795131"/>
              <a:gd name="connsiteX4" fmla="*/ 246490 w 763325"/>
              <a:gd name="connsiteY4" fmla="*/ 135172 h 795131"/>
              <a:gd name="connsiteX5" fmla="*/ 190831 w 763325"/>
              <a:gd name="connsiteY5" fmla="*/ 182880 h 795131"/>
              <a:gd name="connsiteX6" fmla="*/ 103367 w 763325"/>
              <a:gd name="connsiteY6" fmla="*/ 310101 h 795131"/>
              <a:gd name="connsiteX7" fmla="*/ 55659 w 763325"/>
              <a:gd name="connsiteY7" fmla="*/ 389614 h 795131"/>
              <a:gd name="connsiteX8" fmla="*/ 47708 w 763325"/>
              <a:gd name="connsiteY8" fmla="*/ 429371 h 795131"/>
              <a:gd name="connsiteX9" fmla="*/ 15903 w 763325"/>
              <a:gd name="connsiteY9" fmla="*/ 508884 h 795131"/>
              <a:gd name="connsiteX10" fmla="*/ 0 w 763325"/>
              <a:gd name="connsiteY10" fmla="*/ 604299 h 795131"/>
              <a:gd name="connsiteX11" fmla="*/ 15903 w 763325"/>
              <a:gd name="connsiteY11" fmla="*/ 691764 h 795131"/>
              <a:gd name="connsiteX12" fmla="*/ 47708 w 763325"/>
              <a:gd name="connsiteY12" fmla="*/ 731520 h 795131"/>
              <a:gd name="connsiteX13" fmla="*/ 111318 w 763325"/>
              <a:gd name="connsiteY13" fmla="*/ 755374 h 795131"/>
              <a:gd name="connsiteX14" fmla="*/ 159026 w 763325"/>
              <a:gd name="connsiteY14" fmla="*/ 771277 h 795131"/>
              <a:gd name="connsiteX15" fmla="*/ 246490 w 763325"/>
              <a:gd name="connsiteY15" fmla="*/ 795131 h 795131"/>
              <a:gd name="connsiteX16" fmla="*/ 413468 w 763325"/>
              <a:gd name="connsiteY16" fmla="*/ 787179 h 795131"/>
              <a:gd name="connsiteX17" fmla="*/ 532737 w 763325"/>
              <a:gd name="connsiteY17" fmla="*/ 739472 h 795131"/>
              <a:gd name="connsiteX18" fmla="*/ 580445 w 763325"/>
              <a:gd name="connsiteY18" fmla="*/ 707666 h 795131"/>
              <a:gd name="connsiteX19" fmla="*/ 667909 w 763325"/>
              <a:gd name="connsiteY19" fmla="*/ 612251 h 795131"/>
              <a:gd name="connsiteX20" fmla="*/ 723569 w 763325"/>
              <a:gd name="connsiteY20" fmla="*/ 524786 h 795131"/>
              <a:gd name="connsiteX21" fmla="*/ 731520 w 763325"/>
              <a:gd name="connsiteY21" fmla="*/ 492981 h 795131"/>
              <a:gd name="connsiteX22" fmla="*/ 755374 w 763325"/>
              <a:gd name="connsiteY22" fmla="*/ 429371 h 795131"/>
              <a:gd name="connsiteX23" fmla="*/ 763325 w 763325"/>
              <a:gd name="connsiteY23" fmla="*/ 389614 h 795131"/>
              <a:gd name="connsiteX24" fmla="*/ 755374 w 763325"/>
              <a:gd name="connsiteY24" fmla="*/ 302150 h 795131"/>
              <a:gd name="connsiteX25" fmla="*/ 707666 w 763325"/>
              <a:gd name="connsiteY25" fmla="*/ 182880 h 795131"/>
              <a:gd name="connsiteX26" fmla="*/ 699715 w 763325"/>
              <a:gd name="connsiteY26" fmla="*/ 151075 h 795131"/>
              <a:gd name="connsiteX27" fmla="*/ 683812 w 763325"/>
              <a:gd name="connsiteY27" fmla="*/ 103367 h 795131"/>
              <a:gd name="connsiteX28" fmla="*/ 644056 w 763325"/>
              <a:gd name="connsiteY28" fmla="*/ 31805 h 795131"/>
              <a:gd name="connsiteX29" fmla="*/ 588396 w 763325"/>
              <a:gd name="connsiteY29" fmla="*/ 0 h 7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3325" h="795131">
                <a:moveTo>
                  <a:pt x="588396" y="0"/>
                </a:moveTo>
                <a:lnTo>
                  <a:pt x="588396" y="0"/>
                </a:lnTo>
                <a:cubicBezTo>
                  <a:pt x="538038" y="7951"/>
                  <a:pt x="485688" y="7732"/>
                  <a:pt x="437322" y="23854"/>
                </a:cubicBezTo>
                <a:lnTo>
                  <a:pt x="365760" y="47708"/>
                </a:lnTo>
                <a:cubicBezTo>
                  <a:pt x="274645" y="108451"/>
                  <a:pt x="362014" y="48529"/>
                  <a:pt x="246490" y="135172"/>
                </a:cubicBezTo>
                <a:cubicBezTo>
                  <a:pt x="219018" y="155776"/>
                  <a:pt x="215498" y="149990"/>
                  <a:pt x="190831" y="182880"/>
                </a:cubicBezTo>
                <a:cubicBezTo>
                  <a:pt x="159954" y="224050"/>
                  <a:pt x="129844" y="265973"/>
                  <a:pt x="103367" y="310101"/>
                </a:cubicBezTo>
                <a:lnTo>
                  <a:pt x="55659" y="389614"/>
                </a:lnTo>
                <a:cubicBezTo>
                  <a:pt x="53009" y="402866"/>
                  <a:pt x="51982" y="416550"/>
                  <a:pt x="47708" y="429371"/>
                </a:cubicBezTo>
                <a:cubicBezTo>
                  <a:pt x="46018" y="434440"/>
                  <a:pt x="19663" y="490086"/>
                  <a:pt x="15903" y="508884"/>
                </a:cubicBezTo>
                <a:cubicBezTo>
                  <a:pt x="9579" y="540502"/>
                  <a:pt x="0" y="604299"/>
                  <a:pt x="0" y="604299"/>
                </a:cubicBezTo>
                <a:cubicBezTo>
                  <a:pt x="789" y="610608"/>
                  <a:pt x="4410" y="673376"/>
                  <a:pt x="15903" y="691764"/>
                </a:cubicBezTo>
                <a:cubicBezTo>
                  <a:pt x="24898" y="706155"/>
                  <a:pt x="33587" y="722106"/>
                  <a:pt x="47708" y="731520"/>
                </a:cubicBezTo>
                <a:cubicBezTo>
                  <a:pt x="66550" y="744081"/>
                  <a:pt x="89992" y="747757"/>
                  <a:pt x="111318" y="755374"/>
                </a:cubicBezTo>
                <a:cubicBezTo>
                  <a:pt x="127104" y="761012"/>
                  <a:pt x="142764" y="767212"/>
                  <a:pt x="159026" y="771277"/>
                </a:cubicBezTo>
                <a:cubicBezTo>
                  <a:pt x="230767" y="789212"/>
                  <a:pt x="201902" y="780267"/>
                  <a:pt x="246490" y="795131"/>
                </a:cubicBezTo>
                <a:cubicBezTo>
                  <a:pt x="302149" y="792480"/>
                  <a:pt x="358063" y="793115"/>
                  <a:pt x="413468" y="787179"/>
                </a:cubicBezTo>
                <a:cubicBezTo>
                  <a:pt x="451622" y="783091"/>
                  <a:pt x="501380" y="757391"/>
                  <a:pt x="532737" y="739472"/>
                </a:cubicBezTo>
                <a:cubicBezTo>
                  <a:pt x="549331" y="729989"/>
                  <a:pt x="566930" y="721181"/>
                  <a:pt x="580445" y="707666"/>
                </a:cubicBezTo>
                <a:cubicBezTo>
                  <a:pt x="623179" y="664932"/>
                  <a:pt x="631806" y="659184"/>
                  <a:pt x="667909" y="612251"/>
                </a:cubicBezTo>
                <a:cubicBezTo>
                  <a:pt x="707893" y="560273"/>
                  <a:pt x="700934" y="570057"/>
                  <a:pt x="723569" y="524786"/>
                </a:cubicBezTo>
                <a:cubicBezTo>
                  <a:pt x="726219" y="514184"/>
                  <a:pt x="728064" y="503348"/>
                  <a:pt x="731520" y="492981"/>
                </a:cubicBezTo>
                <a:cubicBezTo>
                  <a:pt x="738820" y="471080"/>
                  <a:pt x="749789" y="451711"/>
                  <a:pt x="755374" y="429371"/>
                </a:cubicBezTo>
                <a:cubicBezTo>
                  <a:pt x="758652" y="416260"/>
                  <a:pt x="760675" y="402866"/>
                  <a:pt x="763325" y="389614"/>
                </a:cubicBezTo>
                <a:cubicBezTo>
                  <a:pt x="760675" y="360459"/>
                  <a:pt x="761115" y="330856"/>
                  <a:pt x="755374" y="302150"/>
                </a:cubicBezTo>
                <a:cubicBezTo>
                  <a:pt x="745549" y="253023"/>
                  <a:pt x="728869" y="225287"/>
                  <a:pt x="707666" y="182880"/>
                </a:cubicBezTo>
                <a:cubicBezTo>
                  <a:pt x="705016" y="172278"/>
                  <a:pt x="702855" y="161542"/>
                  <a:pt x="699715" y="151075"/>
                </a:cubicBezTo>
                <a:cubicBezTo>
                  <a:pt x="694898" y="135019"/>
                  <a:pt x="689113" y="119270"/>
                  <a:pt x="683812" y="103367"/>
                </a:cubicBezTo>
                <a:cubicBezTo>
                  <a:pt x="676811" y="82363"/>
                  <a:pt x="664563" y="38640"/>
                  <a:pt x="644056" y="31805"/>
                </a:cubicBezTo>
                <a:cubicBezTo>
                  <a:pt x="616646" y="22669"/>
                  <a:pt x="597673" y="5301"/>
                  <a:pt x="58839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677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i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Seine et Marne Est*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2B9B84-4F4E-E331-4F63-5360F1B06E98}"/>
              </a:ext>
            </a:extLst>
          </p:cNvPr>
          <p:cNvSpPr txBox="1"/>
          <p:nvPr/>
        </p:nvSpPr>
        <p:spPr>
          <a:xfrm>
            <a:off x="6826798" y="640995"/>
            <a:ext cx="2088000" cy="3988156"/>
          </a:xfrm>
          <a:prstGeom prst="rect">
            <a:avLst/>
          </a:prstGeom>
          <a:solidFill>
            <a:schemeClr val="accent5">
              <a:alpha val="35000"/>
            </a:schemeClr>
          </a:solidFill>
        </p:spPr>
        <p:txBody>
          <a:bodyPr wrap="square" lIns="36000" tIns="36000" rIns="36000" bIns="36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100" b="1" i="1">
                <a:solidFill>
                  <a:srgbClr val="17375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Zone dense et aéroports </a:t>
            </a:r>
            <a:endParaRPr lang="fr-FR" sz="8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177800" lvl="1" indent="-17145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Métropole </a:t>
            </a: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centre névralgique des flux routiers 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et rassemblant des usages mobilités terrestres lourdes et légères ainsi que </a:t>
            </a: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 aéroports représentant 80% de la consommation de carburant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au niveau national</a:t>
            </a:r>
          </a:p>
          <a:p>
            <a:pPr marL="177800" lvl="1" indent="-17145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42 stations de distribution en projet 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dont 9 déployées </a:t>
            </a:r>
          </a:p>
          <a:p>
            <a:pPr marL="177800" lvl="1" indent="-17145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≈ 68 MW de production à travers une vingtaine de projets</a:t>
            </a:r>
          </a:p>
          <a:p>
            <a:pPr marL="177800" lvl="1" indent="-17145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Ecosystème orienté mobilité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avec peu d’usages industriels</a:t>
            </a:r>
          </a:p>
          <a:p>
            <a:pPr marL="6350" lvl="1">
              <a:spcAft>
                <a:spcPts val="600"/>
              </a:spcAft>
              <a:buClr>
                <a:schemeClr val="tx2"/>
              </a:buClr>
            </a:pPr>
            <a:endParaRPr lang="fr-FR" sz="800" b="1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177800" lvl="1" indent="-171450">
              <a:spcAft>
                <a:spcPts val="600"/>
              </a:spcAft>
              <a:buClr>
                <a:schemeClr val="tx2"/>
              </a:buClr>
              <a:buFont typeface="Police système Courant"/>
              <a:buChar char="!"/>
            </a:pP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Risque de ralentissement 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concernant certaines mobilités terrestres </a:t>
            </a:r>
          </a:p>
          <a:p>
            <a:pPr marL="177800" lvl="1" indent="-171450">
              <a:spcAft>
                <a:spcPts val="600"/>
              </a:spcAft>
              <a:buClr>
                <a:schemeClr val="tx2"/>
              </a:buClr>
              <a:buFont typeface="Police système Courant"/>
              <a:buChar char="!"/>
            </a:pP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Besoins significatifs d’H2 et de carburant alternatif</a:t>
            </a:r>
            <a:r>
              <a:rPr lang="fr-FR" sz="800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pour le transport aérien avec des capacités de </a:t>
            </a:r>
            <a:r>
              <a:rPr lang="fr-FR" sz="800" b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production sur site a priori inférieure à la demande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220F7119-B112-1395-A367-B783FE3BBE05}"/>
              </a:ext>
            </a:extLst>
          </p:cNvPr>
          <p:cNvSpPr txBox="1">
            <a:spLocks/>
          </p:cNvSpPr>
          <p:nvPr/>
        </p:nvSpPr>
        <p:spPr>
          <a:xfrm>
            <a:off x="2820589" y="4936333"/>
            <a:ext cx="5718835" cy="122557"/>
          </a:xfrm>
          <a:prstGeom prst="rect">
            <a:avLst/>
          </a:prstGeom>
        </p:spPr>
        <p:txBody>
          <a:bodyPr lIns="0" rIns="0" anchor="ctr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750" kern="1200">
                <a:solidFill>
                  <a:schemeClr val="tx1"/>
                </a:solidFill>
                <a:latin typeface="Open Sans Light" panose="020B0606030504020204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Nb : données février 2024</a:t>
            </a:r>
          </a:p>
        </p:txBody>
      </p:sp>
    </p:spTree>
    <p:extLst>
      <p:ext uri="{BB962C8B-B14F-4D97-AF65-F5344CB8AC3E}">
        <p14:creationId xmlns:p14="http://schemas.microsoft.com/office/powerpoint/2010/main" val="9189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136FB-24B9-63E2-841D-AAD981DCB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770F518-C9F6-C7A9-9CF2-F8BAF642492D}"/>
              </a:ext>
            </a:extLst>
          </p:cNvPr>
          <p:cNvGraphicFramePr>
            <a:graphicFrameLocks/>
          </p:cNvGraphicFramePr>
          <p:nvPr/>
        </p:nvGraphicFramePr>
        <p:xfrm>
          <a:off x="4987370" y="838018"/>
          <a:ext cx="3891863" cy="277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2D5F73BF-1E7B-2445-896F-ED9B1490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516576" cy="324392"/>
          </a:xfrm>
        </p:spPr>
        <p:txBody>
          <a:bodyPr/>
          <a:lstStyle/>
          <a:p>
            <a:r>
              <a:rPr lang="fr-FR" sz="1100"/>
              <a:t>Les productions massives seraient majoritairement consacrées à la production d’e-carburants et pour les industries, avec des mises en service prévues d’ici 2030 si les projets passent l’étape de la décision finale d’investissement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B0F1D38E-6872-F266-FE6F-F95167464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6381" y="4925209"/>
            <a:ext cx="7313004" cy="163952"/>
          </a:xfrm>
        </p:spPr>
        <p:txBody>
          <a:bodyPr/>
          <a:lstStyle/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fr-FR" sz="600">
                <a:solidFill>
                  <a:schemeClr val="tx2"/>
                </a:solidFill>
              </a:rPr>
              <a:t>*Source : entretiens avec les producteurs - les besoins pour la mobilité terrestre et fluviale sont estimés, en l’absence de vision claire des acteurs lors des entretiens</a:t>
            </a:r>
          </a:p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fr-FR" sz="600">
                <a:solidFill>
                  <a:schemeClr val="tx2"/>
                </a:solidFill>
              </a:rPr>
              <a:t>**hypothèse d’une mise en service et d’une décision finale d’investissement de la capacité maximum, en l’absence de vision sur la mise en œuvre progressive des capacités de production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64D1A-14E7-BA33-5FA7-054BA56FE754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6903249" y="2174807"/>
            <a:ext cx="0" cy="210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2">
            <a:extLst>
              <a:ext uri="{FF2B5EF4-FFF2-40B4-BE49-F238E27FC236}">
                <a16:creationId xmlns:a16="http://schemas.microsoft.com/office/drawing/2014/main" id="{49AA41DA-1891-0A66-BC22-1A9F0990E847}"/>
              </a:ext>
            </a:extLst>
          </p:cNvPr>
          <p:cNvSpPr txBox="1"/>
          <p:nvPr/>
        </p:nvSpPr>
        <p:spPr>
          <a:xfrm>
            <a:off x="5892780" y="1759309"/>
            <a:ext cx="202093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Air Liquide – </a:t>
            </a:r>
            <a:r>
              <a:rPr lang="fr-FR" sz="800" err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Normand’Hy</a:t>
            </a:r>
            <a:endParaRPr lang="fr-FR" sz="800">
              <a:solidFill>
                <a:srgbClr val="17375E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Total Energies – Bioraffinerie Grandpuits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FD52217-AB40-26A8-56BC-B575B8915E18}"/>
              </a:ext>
            </a:extLst>
          </p:cNvPr>
          <p:cNvCxnSpPr>
            <a:cxnSpLocks/>
            <a:endCxn id="58" idx="3"/>
          </p:cNvCxnSpPr>
          <p:nvPr/>
        </p:nvCxnSpPr>
        <p:spPr>
          <a:xfrm flipH="1" flipV="1">
            <a:off x="7541909" y="1328348"/>
            <a:ext cx="535291" cy="76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2">
            <a:extLst>
              <a:ext uri="{FF2B5EF4-FFF2-40B4-BE49-F238E27FC236}">
                <a16:creationId xmlns:a16="http://schemas.microsoft.com/office/drawing/2014/main" id="{11C9CC21-657A-9D6E-B16B-C1AEADA0A064}"/>
              </a:ext>
            </a:extLst>
          </p:cNvPr>
          <p:cNvSpPr txBox="1"/>
          <p:nvPr/>
        </p:nvSpPr>
        <p:spPr>
          <a:xfrm>
            <a:off x="5748905" y="1120599"/>
            <a:ext cx="1793004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Verso Energy – Grand Quevilly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Engie – France </a:t>
            </a:r>
            <a:r>
              <a:rPr lang="fr-FR" sz="800" err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KerEAUZen</a:t>
            </a:r>
            <a:endParaRPr lang="fr-FR" sz="800">
              <a:solidFill>
                <a:srgbClr val="17375E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9" name="ZoneTexte 2">
            <a:extLst>
              <a:ext uri="{FF2B5EF4-FFF2-40B4-BE49-F238E27FC236}">
                <a16:creationId xmlns:a16="http://schemas.microsoft.com/office/drawing/2014/main" id="{FB2CC110-1AAB-2033-DF3B-B2C0118F274E}"/>
              </a:ext>
            </a:extLst>
          </p:cNvPr>
          <p:cNvSpPr txBox="1"/>
          <p:nvPr/>
        </p:nvSpPr>
        <p:spPr>
          <a:xfrm>
            <a:off x="7529573" y="737642"/>
            <a:ext cx="134711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err="1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Lhyfe</a:t>
            </a:r>
            <a:r>
              <a:rPr lang="fr-FR" sz="8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Green Horizon – Gonfreville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BBA634E1-0E1A-0B75-5B2E-146E582D2524}"/>
              </a:ext>
            </a:extLst>
          </p:cNvPr>
          <p:cNvCxnSpPr>
            <a:cxnSpLocks/>
            <a:endCxn id="59" idx="2"/>
          </p:cNvCxnSpPr>
          <p:nvPr/>
        </p:nvCxnSpPr>
        <p:spPr>
          <a:xfrm flipH="1" flipV="1">
            <a:off x="8203129" y="1076196"/>
            <a:ext cx="247451" cy="182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012858-8ACB-920F-264B-09CB6E3CB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7927" r="1297" b="7927"/>
          <a:stretch/>
        </p:blipFill>
        <p:spPr bwMode="auto">
          <a:xfrm>
            <a:off x="221224" y="1010191"/>
            <a:ext cx="4667023" cy="25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512ED0-9B7E-B286-1B86-C370921BF93D}"/>
              </a:ext>
            </a:extLst>
          </p:cNvPr>
          <p:cNvSpPr txBox="1"/>
          <p:nvPr/>
        </p:nvSpPr>
        <p:spPr>
          <a:xfrm flipH="1">
            <a:off x="221224" y="4276312"/>
            <a:ext cx="466702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Débouchés sectoriels et géographique des principaux projets </a:t>
            </a:r>
            <a:b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</a:b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productions d’H2 renouvelable et bas-carbone à 2030 *</a:t>
            </a:r>
            <a:br>
              <a:rPr lang="fr-FR" sz="800" b="1" i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</a:br>
            <a:r>
              <a:rPr lang="fr-FR" sz="800" i="1">
                <a:solidFill>
                  <a:schemeClr val="tx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(vision des producteurs au moment des entretiens)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D434D7-5121-323C-72FE-E3DDF84D35B2}"/>
              </a:ext>
            </a:extLst>
          </p:cNvPr>
          <p:cNvSpPr txBox="1"/>
          <p:nvPr/>
        </p:nvSpPr>
        <p:spPr>
          <a:xfrm flipH="1">
            <a:off x="5105407" y="4276312"/>
            <a:ext cx="359568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fr-FR" sz="800" i="1">
                <a:solidFill>
                  <a:schemeClr val="tx2"/>
                </a:solidFill>
                <a:latin typeface="Open Sans ExtraBold" panose="020B0606030504020204" pitchFamily="34" charset="0"/>
              </a:rPr>
              <a:t>Échelonnement et maturité des mises en services annoncées des productions  en Vallée de Seine, incluant les grands projets**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EFB27E-326E-E89B-C92E-550A82E1D6C3}"/>
              </a:ext>
            </a:extLst>
          </p:cNvPr>
          <p:cNvSpPr/>
          <p:nvPr/>
        </p:nvSpPr>
        <p:spPr>
          <a:xfrm>
            <a:off x="895611" y="1258866"/>
            <a:ext cx="45719" cy="7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F2E1E4-780D-ACD0-C737-41035753FBBC}"/>
              </a:ext>
            </a:extLst>
          </p:cNvPr>
          <p:cNvSpPr txBox="1"/>
          <p:nvPr/>
        </p:nvSpPr>
        <p:spPr>
          <a:xfrm>
            <a:off x="5190262" y="3726855"/>
            <a:ext cx="208337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fr-FR" sz="800">
                <a:solidFill>
                  <a:srgbClr val="17375E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Part de la production (en volume) ayant fait l’objet d’une décision finale d’investissement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89713-033B-12DC-6520-4A00AC2B2692}"/>
              </a:ext>
            </a:extLst>
          </p:cNvPr>
          <p:cNvSpPr/>
          <p:nvPr/>
        </p:nvSpPr>
        <p:spPr>
          <a:xfrm>
            <a:off x="7516970" y="3776117"/>
            <a:ext cx="1159181" cy="235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942974-7608-5F7F-631F-5D25149F96CD}"/>
              </a:ext>
            </a:extLst>
          </p:cNvPr>
          <p:cNvSpPr/>
          <p:nvPr/>
        </p:nvSpPr>
        <p:spPr>
          <a:xfrm>
            <a:off x="7309924" y="3776164"/>
            <a:ext cx="462475" cy="235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5692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7F5D471-3B29-55F2-1E08-7CE400BB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8484326" cy="324392"/>
          </a:xfrm>
        </p:spPr>
        <p:txBody>
          <a:bodyPr/>
          <a:lstStyle/>
          <a:p>
            <a:r>
              <a:rPr lang="fr-FR" sz="1100"/>
              <a:t>La Vallée de Seine constitue un territoire stratégique pour le développement de l’hydrogène et sa filière, à la fois zone de production, de consommation, de transit de l’H2 et de ses dérivés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FF0932-D112-C3F3-61E8-ECD0E57FC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0A319-C9F0-2567-0574-4C66E09E3A12}"/>
              </a:ext>
            </a:extLst>
          </p:cNvPr>
          <p:cNvSpPr/>
          <p:nvPr/>
        </p:nvSpPr>
        <p:spPr>
          <a:xfrm>
            <a:off x="757646" y="803364"/>
            <a:ext cx="8196943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Un futur territoire de production massive d’H2 renouvelable et bas carbone et ses dérivés</a:t>
            </a:r>
            <a:r>
              <a:rPr lang="fr-FR" sz="9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en Basse Seine et autour de 2 zones industrialo-portuaires disposant de consommateurs d’H2 matière, de CO2, d’infrastructures et de capacités électriques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6C6360-F495-086D-793C-3D7C35B3DCAB}"/>
              </a:ext>
            </a:extLst>
          </p:cNvPr>
          <p:cNvSpPr/>
          <p:nvPr/>
        </p:nvSpPr>
        <p:spPr>
          <a:xfrm>
            <a:off x="757645" y="1461732"/>
            <a:ext cx="8196943" cy="504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Un potentiel axe logistique clé de l’H2 et ses dérivés</a:t>
            </a:r>
            <a:r>
              <a:rPr lang="fr-FR" sz="9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avec un hub de production, potentiellement d’importation, et plusieurs réseaux existant (TRAPIL, canalisation AL) ou en devenir (GRT Gaz) permettant d’irriguer d’autres régions en France et en Europe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79529-CD4C-2B60-82D7-0D720C48A808}"/>
              </a:ext>
            </a:extLst>
          </p:cNvPr>
          <p:cNvSpPr/>
          <p:nvPr/>
        </p:nvSpPr>
        <p:spPr>
          <a:xfrm>
            <a:off x="757645" y="2120100"/>
            <a:ext cx="8196943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Une zone de consommation importante d’H2 pour une diversité d’usages de dimension stratégique nationale </a:t>
            </a:r>
            <a:r>
              <a:rPr lang="fr-FR" sz="9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 production d’ammoniac, de carburant, décarbonation des flux routiers passant par l’Île-de-France et d’une grande partie de l’aviation civile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F069AC-FA4E-51FB-E31A-CE34FB859686}"/>
              </a:ext>
            </a:extLst>
          </p:cNvPr>
          <p:cNvSpPr/>
          <p:nvPr/>
        </p:nvSpPr>
        <p:spPr>
          <a:xfrm>
            <a:off x="757645" y="3436836"/>
            <a:ext cx="8196943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Une zone d’attractivité pour la filière H2 </a:t>
            </a:r>
            <a:r>
              <a:rPr lang="fr-FR" sz="9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 présence d’acteurs historiques de l’H2, premiers grands projets et projets opérationnels, métropoles dynamiques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EA4DD-BB6B-4D3E-FEC9-F8860BE0B544}"/>
              </a:ext>
            </a:extLst>
          </p:cNvPr>
          <p:cNvSpPr/>
          <p:nvPr/>
        </p:nvSpPr>
        <p:spPr>
          <a:xfrm>
            <a:off x="757645" y="2778468"/>
            <a:ext cx="8196943" cy="504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Une vitrine du développement de l’H2 renouvelable et bas carbone</a:t>
            </a:r>
            <a:r>
              <a:rPr lang="fr-FR" sz="9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avec déjà plusieurs projets déployés illustrant le caractère concret des solutions H2 et de nombreuses expérimentations prometteuses pour la filière : </a:t>
            </a:r>
            <a:r>
              <a:rPr lang="fr-FR" sz="90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retrofit</a:t>
            </a:r>
            <a:r>
              <a:rPr lang="fr-FR" sz="9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bus, barge H2, H2 liquide…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0D2E3A-0522-6C34-9DD0-DBB213DBF13B}"/>
              </a:ext>
            </a:extLst>
          </p:cNvPr>
          <p:cNvSpPr/>
          <p:nvPr/>
        </p:nvSpPr>
        <p:spPr>
          <a:xfrm>
            <a:off x="757645" y="4095205"/>
            <a:ext cx="8196943" cy="504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Un territoire avec ses défis : </a:t>
            </a:r>
            <a:r>
              <a:rPr lang="fr-FR" sz="9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connecter ses écosystèmes, passer les décisions finales d’investissement des grands projets, surmonter les ralentissements sur la mobilité routière H2, anticiper la montée en puissance des besoins liés à l’aérien, </a:t>
            </a:r>
            <a:r>
              <a:rPr lang="fr-FR" sz="90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dérisquer</a:t>
            </a:r>
            <a:r>
              <a:rPr lang="fr-FR" sz="9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la baisse d’activité des industriels consommateurs d’H2 matière, déployer plusieurs grands projets simultanément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4D2E5-8BF5-30EC-CBDC-1835B6ECD7BC}"/>
              </a:ext>
            </a:extLst>
          </p:cNvPr>
          <p:cNvSpPr/>
          <p:nvPr/>
        </p:nvSpPr>
        <p:spPr>
          <a:xfrm>
            <a:off x="224904" y="803362"/>
            <a:ext cx="49071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3DD38-EEB9-775B-1EBA-4D8E3BC43482}"/>
              </a:ext>
            </a:extLst>
          </p:cNvPr>
          <p:cNvSpPr/>
          <p:nvPr/>
        </p:nvSpPr>
        <p:spPr>
          <a:xfrm>
            <a:off x="221209" y="1461731"/>
            <a:ext cx="490715" cy="504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C5100-F528-AA59-F9DA-A37E43F65D21}"/>
              </a:ext>
            </a:extLst>
          </p:cNvPr>
          <p:cNvSpPr/>
          <p:nvPr/>
        </p:nvSpPr>
        <p:spPr>
          <a:xfrm>
            <a:off x="221209" y="2120098"/>
            <a:ext cx="49071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710D10-5F22-5705-FC2B-A0AA082D10CC}"/>
              </a:ext>
            </a:extLst>
          </p:cNvPr>
          <p:cNvSpPr/>
          <p:nvPr/>
        </p:nvSpPr>
        <p:spPr>
          <a:xfrm>
            <a:off x="221209" y="2778464"/>
            <a:ext cx="490715" cy="504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DDBDA1-916A-8163-0B02-4792EA295646}"/>
              </a:ext>
            </a:extLst>
          </p:cNvPr>
          <p:cNvSpPr/>
          <p:nvPr/>
        </p:nvSpPr>
        <p:spPr>
          <a:xfrm>
            <a:off x="221208" y="3436830"/>
            <a:ext cx="49071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5CB826-BFC6-E1E6-45BB-C199386AFDA8}"/>
              </a:ext>
            </a:extLst>
          </p:cNvPr>
          <p:cNvSpPr/>
          <p:nvPr/>
        </p:nvSpPr>
        <p:spPr>
          <a:xfrm>
            <a:off x="221208" y="4095205"/>
            <a:ext cx="490715" cy="504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8" name="Graphique 17" descr="Production avec un remplissage uni">
            <a:extLst>
              <a:ext uri="{FF2B5EF4-FFF2-40B4-BE49-F238E27FC236}">
                <a16:creationId xmlns:a16="http://schemas.microsoft.com/office/drawing/2014/main" id="{4A04C745-C6F3-DEFA-476E-A14A8E1E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949" y="894116"/>
            <a:ext cx="291356" cy="291356"/>
          </a:xfrm>
          <a:prstGeom prst="rect">
            <a:avLst/>
          </a:prstGeom>
        </p:spPr>
      </p:pic>
      <p:pic>
        <p:nvPicPr>
          <p:cNvPr id="20" name="Graphique 19" descr="Flèche : courbe légère avec un remplissage uni">
            <a:extLst>
              <a:ext uri="{FF2B5EF4-FFF2-40B4-BE49-F238E27FC236}">
                <a16:creationId xmlns:a16="http://schemas.microsoft.com/office/drawing/2014/main" id="{75537ADF-5576-71B9-C7AC-20869B973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365" y="1512767"/>
            <a:ext cx="387795" cy="387795"/>
          </a:xfrm>
          <a:prstGeom prst="rect">
            <a:avLst/>
          </a:prstGeom>
        </p:spPr>
      </p:pic>
      <p:pic>
        <p:nvPicPr>
          <p:cNvPr id="28" name="Graphique 27" descr="Connexions avec un remplissage uni">
            <a:extLst>
              <a:ext uri="{FF2B5EF4-FFF2-40B4-BE49-F238E27FC236}">
                <a16:creationId xmlns:a16="http://schemas.microsoft.com/office/drawing/2014/main" id="{BDD428B7-8C18-0E98-E50F-D19BDC9E91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3300" y="3493517"/>
            <a:ext cx="387795" cy="3877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284096-0D41-5165-C456-309C10E2FC15}"/>
              </a:ext>
            </a:extLst>
          </p:cNvPr>
          <p:cNvSpPr/>
          <p:nvPr/>
        </p:nvSpPr>
        <p:spPr>
          <a:xfrm>
            <a:off x="399372" y="876546"/>
            <a:ext cx="276085" cy="1192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9B276B-4D5F-0AEC-89C8-E4581B5D1D87}"/>
              </a:ext>
            </a:extLst>
          </p:cNvPr>
          <p:cNvSpPr/>
          <p:nvPr/>
        </p:nvSpPr>
        <p:spPr>
          <a:xfrm>
            <a:off x="321573" y="846699"/>
            <a:ext cx="276085" cy="1192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1" name="Graphique 20" descr="Graphique exponentiel avec un remplissage uni">
            <a:extLst>
              <a:ext uri="{FF2B5EF4-FFF2-40B4-BE49-F238E27FC236}">
                <a16:creationId xmlns:a16="http://schemas.microsoft.com/office/drawing/2014/main" id="{10F71A3A-AE7D-6F23-B131-DABAF94AB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1952" y="2838747"/>
            <a:ext cx="399143" cy="399143"/>
          </a:xfrm>
          <a:prstGeom prst="rect">
            <a:avLst/>
          </a:prstGeom>
        </p:spPr>
      </p:pic>
      <p:pic>
        <p:nvPicPr>
          <p:cNvPr id="25" name="Graphique 24" descr="Médaille avec un remplissage uni">
            <a:extLst>
              <a:ext uri="{FF2B5EF4-FFF2-40B4-BE49-F238E27FC236}">
                <a16:creationId xmlns:a16="http://schemas.microsoft.com/office/drawing/2014/main" id="{B38C6970-7E27-FA6C-5393-AF31940922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0131" y="4134732"/>
            <a:ext cx="425326" cy="425326"/>
          </a:xfrm>
          <a:prstGeom prst="rect">
            <a:avLst/>
          </a:prstGeom>
        </p:spPr>
      </p:pic>
      <p:pic>
        <p:nvPicPr>
          <p:cNvPr id="27" name="Graphique 26" descr="Mille avec un remplissage uni">
            <a:extLst>
              <a:ext uri="{FF2B5EF4-FFF2-40B4-BE49-F238E27FC236}">
                <a16:creationId xmlns:a16="http://schemas.microsoft.com/office/drawing/2014/main" id="{DEB546B5-3943-F6DB-BA00-B16D56113E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4557" y="2187040"/>
            <a:ext cx="384629" cy="3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8B70F-9FEC-4DB8-CCA9-81E0B5ED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161903"/>
            <a:ext cx="7781851" cy="324392"/>
          </a:xfrm>
        </p:spPr>
        <p:txBody>
          <a:bodyPr/>
          <a:lstStyle/>
          <a:p>
            <a:r>
              <a:rPr lang="fr-FR" sz="1100"/>
              <a:t>De nouveaux projets et liens logistiques inter-régionaux confirment la dynamique en cours à l’échelle de la Vallée de Seine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1542EC-6573-BC94-C975-FC95C8B06C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C245EE-4332-68E6-B847-73664B97F786}"/>
              </a:ext>
            </a:extLst>
          </p:cNvPr>
          <p:cNvSpPr txBox="1"/>
          <p:nvPr/>
        </p:nvSpPr>
        <p:spPr>
          <a:xfrm>
            <a:off x="787842" y="913704"/>
            <a:ext cx="7751582" cy="32316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2 projets hydrogène annoncés le 7 novembre 2024</a:t>
            </a: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sur la commune de Rogerville, à proximité immédiate du Grand Canal du Havre et de l’autoroute A29 avec des mises en service prévue autour de 2030</a:t>
            </a:r>
          </a:p>
          <a:p>
            <a: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Un projet d’import d’H2 renouvelable porté par Air </a:t>
            </a:r>
            <a:r>
              <a:rPr lang="fr-FR" sz="800" b="1" err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Products</a:t>
            </a:r>
            <a: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b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endParaRPr lang="fr-FR" sz="800" b="1">
              <a:solidFill>
                <a:schemeClr val="tx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Import d’H2 par voie maritime d’Arabie Saoudite sous forme d’ammoniac vert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Craquage de l’ammoniac au Havre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H2 distribué par canalisation sur le site du Havre et par tube trailers H2 liquide vers des industriels (raffinerie de Total Energies) et pour de la mobilité</a:t>
            </a:r>
          </a:p>
          <a:p>
            <a:pPr marL="171450" indent="-171450">
              <a:buFont typeface="Wingdings" pitchFamily="2" charset="2"/>
              <a:buChar char="§"/>
            </a:pPr>
            <a:endParaRPr lang="fr-FR" sz="800">
              <a:solidFill>
                <a:schemeClr val="tx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fr-FR" sz="800" b="1" i="1" err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Méthavert</a:t>
            </a:r>
            <a: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: production d’e-méthanol et hydrogène électrolytique par </a:t>
            </a:r>
            <a:r>
              <a:rPr lang="fr-FR" sz="800" b="1" err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Qair</a:t>
            </a:r>
            <a:b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endParaRPr lang="fr-FR" sz="800" b="1">
              <a:solidFill>
                <a:schemeClr val="tx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Unité de production électrolytique d’hydrogène sur le Havre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Production à terme de 200 kt d’e-méthanol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 destination des secteurs des transports et de l’industrie</a:t>
            </a:r>
          </a:p>
          <a:p>
            <a:endParaRPr lang="fr-FR" sz="800">
              <a:solidFill>
                <a:schemeClr val="tx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endParaRPr lang="fr-FR" sz="800">
              <a:solidFill>
                <a:schemeClr val="tx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fr-FR" sz="800" b="1" i="1" err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Normand’hy</a:t>
            </a:r>
            <a: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: 50M€ d’investissements pour une chaîne logistique H2 pour la mobilité Axe Seine</a:t>
            </a:r>
            <a:b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endParaRPr lang="fr-FR" sz="800" b="1">
              <a:solidFill>
                <a:schemeClr val="tx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Centre de conditionnement et d’acheminement H2 aux stations-services Axe Seine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Contrat de fourniture H2 pour </a:t>
            </a:r>
            <a:r>
              <a:rPr lang="fr-FR" sz="800" err="1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Hysetco</a:t>
            </a: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afin d’approvisionner les stations du réseau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80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1/4 de la production à destination de la mobilité décarbonée sur l’axe Seine</a:t>
            </a: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endParaRPr lang="fr-FR" sz="800">
              <a:solidFill>
                <a:schemeClr val="tx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endParaRPr lang="fr-FR" sz="800">
              <a:solidFill>
                <a:schemeClr val="tx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r>
              <a:rPr lang="fr-FR" sz="800" b="1">
                <a:solidFill>
                  <a:schemeClr val="tx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Plusieurs mises en service de stations en Île-de-France depuis le T1 2024 </a:t>
            </a:r>
            <a:r>
              <a:rPr lang="fr-FR" sz="800">
                <a:solidFill>
                  <a:srgbClr val="001A65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(Drancy, Collégien, Pontault-Combault</a:t>
            </a:r>
            <a:r>
              <a:rPr lang="fr-FR" sz="800" i="0" u="none" strike="noStrike">
                <a:solidFill>
                  <a:srgbClr val="001A65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Vitry sur Seine…)</a:t>
            </a:r>
            <a:endParaRPr lang="fr-FR" sz="800">
              <a:solidFill>
                <a:schemeClr val="tx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2D9544-1AFD-6C7B-32C3-CAB913D5331A}"/>
              </a:ext>
            </a:extLst>
          </p:cNvPr>
          <p:cNvSpPr txBox="1"/>
          <p:nvPr/>
        </p:nvSpPr>
        <p:spPr>
          <a:xfrm flipH="1">
            <a:off x="2118557" y="4375768"/>
            <a:ext cx="4906887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800">
                <a:solidFill>
                  <a:schemeClr val="tx2"/>
                </a:solidFill>
                <a:effectLst/>
                <a:latin typeface="Open Sans Light" pitchFamily="2" charset="0"/>
                <a:sym typeface="Wingdings" pitchFamily="2" charset="2"/>
              </a:rPr>
              <a:t> </a:t>
            </a:r>
            <a:r>
              <a:rPr lang="fr-FR" sz="800">
                <a:solidFill>
                  <a:schemeClr val="tx2"/>
                </a:solidFill>
                <a:effectLst/>
                <a:latin typeface="Open Sans Light" pitchFamily="2" charset="0"/>
              </a:rPr>
              <a:t>Ces projets, annoncés à la fin de l’étude, n’ont </a:t>
            </a:r>
            <a:r>
              <a:rPr lang="fr-FR" sz="800" b="1">
                <a:solidFill>
                  <a:schemeClr val="tx2"/>
                </a:solidFill>
                <a:effectLst/>
                <a:latin typeface="Open Sans Light" pitchFamily="2" charset="0"/>
              </a:rPr>
              <a:t>pas été intégrés </a:t>
            </a:r>
            <a:r>
              <a:rPr lang="fr-FR" sz="800">
                <a:solidFill>
                  <a:schemeClr val="tx2"/>
                </a:solidFill>
                <a:effectLst/>
                <a:latin typeface="Open Sans Light" pitchFamily="2" charset="0"/>
              </a:rPr>
              <a:t>dans les travaux</a:t>
            </a:r>
          </a:p>
        </p:txBody>
      </p:sp>
      <p:pic>
        <p:nvPicPr>
          <p:cNvPr id="10" name="Graphique 9" descr="Production avec un remplissage uni">
            <a:extLst>
              <a:ext uri="{FF2B5EF4-FFF2-40B4-BE49-F238E27FC236}">
                <a16:creationId xmlns:a16="http://schemas.microsoft.com/office/drawing/2014/main" id="{D2124318-F5D5-3CEF-C885-AB4E758D0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721" y="933100"/>
            <a:ext cx="240790" cy="240790"/>
          </a:xfrm>
          <a:prstGeom prst="rect">
            <a:avLst/>
          </a:prstGeom>
        </p:spPr>
      </p:pic>
      <p:pic>
        <p:nvPicPr>
          <p:cNvPr id="12" name="Graphique 11" descr="Transférer avec un remplissage uni">
            <a:extLst>
              <a:ext uri="{FF2B5EF4-FFF2-40B4-BE49-F238E27FC236}">
                <a16:creationId xmlns:a16="http://schemas.microsoft.com/office/drawing/2014/main" id="{D78EEAA4-3ADC-7B45-91A5-9A69168E1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451" y="2905307"/>
            <a:ext cx="218900" cy="218900"/>
          </a:xfrm>
          <a:prstGeom prst="rect">
            <a:avLst/>
          </a:prstGeom>
        </p:spPr>
      </p:pic>
      <p:pic>
        <p:nvPicPr>
          <p:cNvPr id="14" name="Graphique 13" descr="Carburant avec un remplissage uni">
            <a:extLst>
              <a:ext uri="{FF2B5EF4-FFF2-40B4-BE49-F238E27FC236}">
                <a16:creationId xmlns:a16="http://schemas.microsoft.com/office/drawing/2014/main" id="{C1F2BCC2-14BC-530D-525D-A376A84B9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467" y="3872185"/>
            <a:ext cx="264869" cy="264869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91D87EEB-1EC5-4F5F-2B87-DBA7255FAA00}"/>
              </a:ext>
            </a:extLst>
          </p:cNvPr>
          <p:cNvSpPr/>
          <p:nvPr/>
        </p:nvSpPr>
        <p:spPr>
          <a:xfrm>
            <a:off x="315126" y="893879"/>
            <a:ext cx="324000" cy="3240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7946AB6-D9EE-F051-EC1A-C75C002A7845}"/>
              </a:ext>
            </a:extLst>
          </p:cNvPr>
          <p:cNvSpPr/>
          <p:nvPr/>
        </p:nvSpPr>
        <p:spPr>
          <a:xfrm>
            <a:off x="317044" y="2841206"/>
            <a:ext cx="324000" cy="3240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2D778C9-E201-2288-1094-DAA7A58E714B}"/>
              </a:ext>
            </a:extLst>
          </p:cNvPr>
          <p:cNvSpPr/>
          <p:nvPr/>
        </p:nvSpPr>
        <p:spPr>
          <a:xfrm>
            <a:off x="321901" y="3841470"/>
            <a:ext cx="324000" cy="3240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196F-DCBA-2415-B079-4248FA44B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135DDEA-323E-2E65-F1B7-E7711EEB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3B2E97E-3F0A-D7EC-8840-4218DC2B46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800"/>
              <a:t>Etude prospective sur les mobilités et l’industrie</a:t>
            </a:r>
          </a:p>
        </p:txBody>
      </p:sp>
    </p:spTree>
    <p:extLst>
      <p:ext uri="{BB962C8B-B14F-4D97-AF65-F5344CB8AC3E}">
        <p14:creationId xmlns:p14="http://schemas.microsoft.com/office/powerpoint/2010/main" val="355390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9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4.47679403910000051070E+00&quot;&gt;&lt;m_msothmcolidx val=&quot;0&quot;/&gt;&lt;m_rgb r=&quot;FC&quot; g=&quot;C2&quot; b=&quot;00&quot;/&gt;&lt;m_nBrightness endver=&quot;26206&quot; val=&quot;0&quot;/&gt;&lt;/elem&gt;&lt;elem m_fUsage=&quot;1.38509999999999999787E+00&quot;&gt;&lt;m_msothmcolidx val=&quot;0&quot;/&gt;&lt;m_rgb r=&quot;E7&quot; g=&quot;79&quot; b=&quot;16&quot;/&gt;&lt;m_nBrightness endver=&quot;26206&quot; val=&quot;0&quot;/&gt;&lt;/elem&gt;&lt;elem m_fUsage=&quot;1.00000000000000000000E+00&quot;&gt;&lt;m_msothmcolidx val=&quot;0&quot;/&gt;&lt;m_rgb r=&quot;EA&quot; g=&quot;75&quot; b=&quot;F7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im4yvoKn1MA6LIQzTl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Ti_0qLeK1PEaH5wlmo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9_csd4a9pWEN2dKQuX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X1HdY72zcPE.goGqZ41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9_csd4a9pWEN2dKQuX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K6RdrDM0igezjer6vC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K6RdrDM0igezjer6vCFg"/>
</p:tagLst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Template PPT" id="{2AD04CA9-D856-1B4F-B281-93F63D25F5B4}" vid="{2E2E4CC7-1196-264D-9FF5-B1AEDD115032}"/>
    </a:ext>
  </a:extLst>
</a:theme>
</file>

<file path=ppt/theme/theme2.xml><?xml version="1.0" encoding="utf-8"?>
<a:theme xmlns:a="http://schemas.openxmlformats.org/drawingml/2006/main" name="Simple">
  <a:themeElements>
    <a:clrScheme name="EE default Nov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6D9F0"/>
      </a:accent2>
      <a:accent3>
        <a:srgbClr val="548DD4"/>
      </a:accent3>
      <a:accent4>
        <a:srgbClr val="1F497D"/>
      </a:accent4>
      <a:accent5>
        <a:srgbClr val="8DB3E2"/>
      </a:accent5>
      <a:accent6>
        <a:srgbClr val="366092"/>
      </a:accent6>
      <a:hlink>
        <a:srgbClr val="0000FF"/>
      </a:hlink>
      <a:folHlink>
        <a:srgbClr val="FFFFFF"/>
      </a:folHlink>
    </a:clrScheme>
    <a:fontScheme name="EE 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100" dirty="0" smtClean="0">
            <a:solidFill>
              <a:schemeClr val="tx2"/>
            </a:solidFill>
            <a:latin typeface="Open Sans Light" panose="020B0606030504020204" pitchFamily="34" charset="0"/>
            <a:ea typeface="Open Sans Light" panose="020B0606030504020204" pitchFamily="34" charset="0"/>
            <a:cs typeface="Open Sans Light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l">
          <a:spcAft>
            <a:spcPts val="600"/>
          </a:spcAft>
          <a:buClr>
            <a:schemeClr val="tx2"/>
          </a:buClr>
          <a:defRPr sz="1100" dirty="0" err="1" smtClean="0">
            <a:solidFill>
              <a:srgbClr val="17375E"/>
            </a:solidFill>
            <a:latin typeface="Open Sans Light" panose="020B0606030504020204" pitchFamily="34" charset="0"/>
            <a:ea typeface="Open Sans Light" panose="020B0606030504020204" pitchFamily="34" charset="0"/>
            <a:cs typeface="Open Sans Light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-Template PPT" id="{2AD04CA9-D856-1B4F-B281-93F63D25F5B4}" vid="{BB168FC3-3F76-3A4C-9520-B768F8CB50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765C10D111D4689670FC5EBB29173" ma:contentTypeVersion="15" ma:contentTypeDescription="Crée un document." ma:contentTypeScope="" ma:versionID="1b9c6a3761b986faab9eafba4f98e7dc">
  <xsd:schema xmlns:xsd="http://www.w3.org/2001/XMLSchema" xmlns:xs="http://www.w3.org/2001/XMLSchema" xmlns:p="http://schemas.microsoft.com/office/2006/metadata/properties" xmlns:ns2="a99b51ca-0242-4eb6-a92d-6e38f20333fe" xmlns:ns3="5f6fbf13-2f63-4ed4-b92d-e83a81cbb571" targetNamespace="http://schemas.microsoft.com/office/2006/metadata/properties" ma:root="true" ma:fieldsID="74b798f8eac83e61c660feffe7d108ef" ns2:_="" ns3:_="">
    <xsd:import namespace="a99b51ca-0242-4eb6-a92d-6e38f20333fe"/>
    <xsd:import namespace="5f6fbf13-2f63-4ed4-b92d-e83a81cbb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b51ca-0242-4eb6-a92d-6e38f2033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572bb97-efb8-4fa0-8213-3e123838b5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fbf13-2f63-4ed4-b92d-e83a81cbb5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c1a99e6-3581-42da-901e-eebb5a5c9121}" ma:internalName="TaxCatchAll" ma:showField="CatchAllData" ma:web="5f6fbf13-2f63-4ed4-b92d-e83a81cbb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9b51ca-0242-4eb6-a92d-6e38f20333fe">
      <Terms xmlns="http://schemas.microsoft.com/office/infopath/2007/PartnerControls"/>
    </lcf76f155ced4ddcb4097134ff3c332f>
    <TaxCatchAll xmlns="5f6fbf13-2f63-4ed4-b92d-e83a81cbb571" xsi:nil="true"/>
  </documentManagement>
</p:properties>
</file>

<file path=customXml/itemProps1.xml><?xml version="1.0" encoding="utf-8"?>
<ds:datastoreItem xmlns:ds="http://schemas.openxmlformats.org/officeDocument/2006/customXml" ds:itemID="{0E48BA7F-6C59-4C10-94FD-3BC82FC6FB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BEED4E-B74E-48DE-9914-CA84B43697F2}">
  <ds:schemaRefs>
    <ds:schemaRef ds:uri="5f6fbf13-2f63-4ed4-b92d-e83a81cbb571"/>
    <ds:schemaRef ds:uri="a99b51ca-0242-4eb6-a92d-6e38f20333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3401CE-FF0A-4B2C-88CE-D8ACB19F4820}">
  <ds:schemaRefs>
    <ds:schemaRef ds:uri="http://schemas.microsoft.com/office/infopath/2007/PartnerControls"/>
    <ds:schemaRef ds:uri="http://purl.org/dc/elements/1.1/"/>
    <ds:schemaRef ds:uri="a99b51ca-0242-4eb6-a92d-6e38f20333fe"/>
    <ds:schemaRef ds:uri="http://purl.org/dc/dcmitype/"/>
    <ds:schemaRef ds:uri="http://schemas.microsoft.com/office/2006/documentManagement/types"/>
    <ds:schemaRef ds:uri="http://www.w3.org/XML/1998/namespace"/>
    <ds:schemaRef ds:uri="5f6fbf13-2f63-4ed4-b92d-e83a81cbb571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5_Custom Design</Template>
  <TotalTime>3</TotalTime>
  <Words>2634</Words>
  <Application>Microsoft Office PowerPoint</Application>
  <PresentationFormat>Affichage à l'écran (16:9)</PresentationFormat>
  <Paragraphs>357</Paragraphs>
  <Slides>21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Courier New</vt:lpstr>
      <vt:lpstr>Open Sans ExtraBold</vt:lpstr>
      <vt:lpstr>Open Sans Light</vt:lpstr>
      <vt:lpstr>OpenSans</vt:lpstr>
      <vt:lpstr>Police système Courant</vt:lpstr>
      <vt:lpstr>Wingdings</vt:lpstr>
      <vt:lpstr>5_Custom Design</vt:lpstr>
      <vt:lpstr>Simple</vt:lpstr>
      <vt:lpstr>think-cell Slide</vt:lpstr>
      <vt:lpstr>Présentation PowerPoint</vt:lpstr>
      <vt:lpstr>L’étude lancée en septembre 2023, avait vocation à qualifier l’écosystème H2 Vallée de Seine et à définir un schéma directeur favorisant le passage à l’échelle</vt:lpstr>
      <vt:lpstr>Présentation PowerPoint</vt:lpstr>
      <vt:lpstr>L’état des lieux a permis de recenser un volume de production prévu de 162 ktH2 et une capacité de distribution d’environ 29t/j à horizon 2030</vt:lpstr>
      <vt:lpstr>La dynamique hydrogène en Vallée de Seine se caractérise par deux principaux écosystèmes H2 présentant des logiques de développement et risques spécifiques, et qui pourraient être renforcés à travers une logistique H2 dédiée</vt:lpstr>
      <vt:lpstr>Les productions massives seraient majoritairement consacrées à la production d’e-carburants et pour les industries, avec des mises en service prévues d’ici 2030 si les projets passent l’étape de la décision finale d’investissement</vt:lpstr>
      <vt:lpstr>La Vallée de Seine constitue un territoire stratégique pour le développement de l’hydrogène et sa filière, à la fois zone de production, de consommation, de transit de l’H2 et de ses dérivés</vt:lpstr>
      <vt:lpstr>De nouveaux projets et liens logistiques inter-régionaux confirment la dynamique en cours à l’échelle de la Vallée de Seine</vt:lpstr>
      <vt:lpstr>Présentation PowerPoint</vt:lpstr>
      <vt:lpstr>Le scénario de consommation retenu prévoit une consommation d’environ 380 kilotonnes d’H2 bas carbone en Vallée de Seine à horizon 2035 (hors H2 « bleu »), principalement à destination des carburants d’aviation durable</vt:lpstr>
      <vt:lpstr>Zoom industrie et production d’électro-carburants</vt:lpstr>
      <vt:lpstr>Zoom transport terrestre</vt:lpstr>
      <vt:lpstr>Présentation PowerPoint</vt:lpstr>
      <vt:lpstr>L’identification d’un scénario de référence a permis de réaliser une analyse d’écart entre besoins potentiels et projets déjà enclenchés à 2030 et 2035 : près de 218 kt manqueraient à 2035 pour répondre à la demande</vt:lpstr>
      <vt:lpstr>De nouvelles productions électrolytiques seraient nécessaires pour couvrir une partie de la demande</vt:lpstr>
      <vt:lpstr>Le développement de l’H2 est soutenu par de premières infrastructures de transport d’hydrocarbures et d’H2 conventionnel et pourrait à terme bénéficier d’infrastructures complémentaires pour passer à l’échelle</vt:lpstr>
      <vt:lpstr>Le déploiement d’un réseau de 40 stations supplémentaires serait nécessaire pour couvrir les besoins de mobilité à horizon 2030 en Vallée de Seine</vt:lpstr>
      <vt:lpstr>118 stations seraient nécessaires pour couvrir les besoins de mobilité à horizon 2035 en Vallée de Seine, soit environ 80 stations supplémentaires par rapport à 2030</vt:lpstr>
      <vt:lpstr>La mise en place des infrastructures dans la temporalité proposée implique un déploiement soutenu d’infrastructures entre 2025 et 2035</vt:lpstr>
      <vt:lpstr>Ce déploiement des infrastructures représenterait un investissement en CAPEX d’environ 2,4 milliards d’euros, permettrait d’éviter 1,7 MtCO2eq et contribuerait à créer environ 1300 emplois (pour 2035)</vt:lpstr>
      <vt:lpstr>Prochaines étapes pour développer l’hydrogène en Vallée de Seine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Kevin Meskens</dc:creator>
  <cp:keywords/>
  <dc:description/>
  <cp:lastModifiedBy>WATTINNE Laure</cp:lastModifiedBy>
  <cp:revision>2</cp:revision>
  <cp:lastPrinted>2014-04-22T08:06:48Z</cp:lastPrinted>
  <dcterms:created xsi:type="dcterms:W3CDTF">2023-08-25T12:39:45Z</dcterms:created>
  <dcterms:modified xsi:type="dcterms:W3CDTF">2025-01-13T10:38:02Z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0x010100C07765C10D111D4689670FC5EBB29173</vt:lpwstr>
  </property>
  <property fmtid="{D5CDD505-2E9C-101B-9397-08002B2CF9AE}" pid="3" name="Order">
    <vt:r8>2092600</vt:r8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